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2" r:id="rId3"/>
    <p:sldId id="268" r:id="rId4"/>
    <p:sldId id="259" r:id="rId5"/>
    <p:sldId id="269" r:id="rId6"/>
    <p:sldId id="267" r:id="rId7"/>
    <p:sldId id="272" r:id="rId8"/>
    <p:sldId id="273" r:id="rId9"/>
    <p:sldId id="270" r:id="rId10"/>
    <p:sldId id="271"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05" d="100"/>
          <a:sy n="105" d="100"/>
        </p:scale>
        <p:origin x="19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4CB6B6-CD16-416D-BD67-F8BA90A00C42}" type="doc">
      <dgm:prSet loTypeId="urn:microsoft.com/office/officeart/2005/8/layout/hProcess4" loCatId="process" qsTypeId="urn:microsoft.com/office/officeart/2005/8/quickstyle/simple1" qsCatId="simple" csTypeId="urn:microsoft.com/office/officeart/2005/8/colors/colorful4" csCatId="colorful" phldr="1"/>
      <dgm:spPr/>
      <dgm:t>
        <a:bodyPr/>
        <a:lstStyle/>
        <a:p>
          <a:endParaRPr lang="en-US"/>
        </a:p>
      </dgm:t>
    </dgm:pt>
    <dgm:pt modelId="{41B78A28-BC26-45DD-AC6D-A6D5713618F8}">
      <dgm:prSet phldrT="[Text]" custT="1"/>
      <dgm:spPr/>
      <dgm:t>
        <a:bodyPr/>
        <a:lstStyle/>
        <a:p>
          <a:r>
            <a:rPr lang="en-US" sz="2400" dirty="0" smtClean="0"/>
            <a:t>Phase 1 (1-6)</a:t>
          </a:r>
          <a:endParaRPr lang="en-US" sz="2400" dirty="0"/>
        </a:p>
      </dgm:t>
    </dgm:pt>
    <dgm:pt modelId="{71B04936-4651-4ABF-9EBB-1117C392EF48}" type="parTrans" cxnId="{1E082CE7-2724-4D01-B2F9-CA230A26D752}">
      <dgm:prSet/>
      <dgm:spPr/>
      <dgm:t>
        <a:bodyPr/>
        <a:lstStyle/>
        <a:p>
          <a:endParaRPr lang="en-US"/>
        </a:p>
      </dgm:t>
    </dgm:pt>
    <dgm:pt modelId="{D3A272C3-B421-4C49-9981-B3753F11E7E0}" type="sibTrans" cxnId="{1E082CE7-2724-4D01-B2F9-CA230A26D752}">
      <dgm:prSet/>
      <dgm:spPr/>
      <dgm:t>
        <a:bodyPr/>
        <a:lstStyle/>
        <a:p>
          <a:endParaRPr lang="en-US"/>
        </a:p>
      </dgm:t>
    </dgm:pt>
    <dgm:pt modelId="{4786CDC1-B5D9-446F-9760-40EE25191408}">
      <dgm:prSet phldrT="[Text]" custT="1"/>
      <dgm:spPr/>
      <dgm:t>
        <a:bodyPr/>
        <a:lstStyle/>
        <a:p>
          <a:r>
            <a:rPr lang="en-US" sz="2000" dirty="0" smtClean="0"/>
            <a:t>Lit review of youth strategies or initiatives </a:t>
          </a:r>
          <a:endParaRPr lang="en-US" sz="2000" dirty="0"/>
        </a:p>
      </dgm:t>
    </dgm:pt>
    <dgm:pt modelId="{8B3B4FC2-5A7C-4522-8016-CC23859A3591}" type="parTrans" cxnId="{BEDE403D-90A2-42EC-B134-35DF7B7425B4}">
      <dgm:prSet/>
      <dgm:spPr/>
      <dgm:t>
        <a:bodyPr/>
        <a:lstStyle/>
        <a:p>
          <a:endParaRPr lang="en-US"/>
        </a:p>
      </dgm:t>
    </dgm:pt>
    <dgm:pt modelId="{3572AA94-49FA-4FF6-8169-C393375715F2}" type="sibTrans" cxnId="{BEDE403D-90A2-42EC-B134-35DF7B7425B4}">
      <dgm:prSet/>
      <dgm:spPr/>
      <dgm:t>
        <a:bodyPr/>
        <a:lstStyle/>
        <a:p>
          <a:endParaRPr lang="en-US"/>
        </a:p>
      </dgm:t>
    </dgm:pt>
    <dgm:pt modelId="{1C3C87FB-BBD2-4BB6-80AC-D957CBCFE6A1}">
      <dgm:prSet phldrT="[Text]" custT="1"/>
      <dgm:spPr/>
      <dgm:t>
        <a:bodyPr/>
        <a:lstStyle/>
        <a:p>
          <a:r>
            <a:rPr lang="en-US" sz="2000" dirty="0" smtClean="0"/>
            <a:t>Assessment of current activities (conceptualization, opportunities, challenges)</a:t>
          </a:r>
          <a:br>
            <a:rPr lang="en-US" sz="2000" dirty="0" smtClean="0"/>
          </a:br>
          <a:r>
            <a:rPr lang="en-US" sz="2000" dirty="0" smtClean="0"/>
            <a:t>via field work and interviews</a:t>
          </a:r>
          <a:endParaRPr lang="en-US" sz="2000" dirty="0"/>
        </a:p>
      </dgm:t>
    </dgm:pt>
    <dgm:pt modelId="{E8544DF9-079A-49AD-A29D-C147A5913536}" type="parTrans" cxnId="{73D8939F-7125-483E-8C2B-A6CCC0927A63}">
      <dgm:prSet/>
      <dgm:spPr/>
      <dgm:t>
        <a:bodyPr/>
        <a:lstStyle/>
        <a:p>
          <a:endParaRPr lang="en-US"/>
        </a:p>
      </dgm:t>
    </dgm:pt>
    <dgm:pt modelId="{C9B76C0F-3BEF-4ECD-A4AD-CA13D96FB1F8}" type="sibTrans" cxnId="{73D8939F-7125-483E-8C2B-A6CCC0927A63}">
      <dgm:prSet/>
      <dgm:spPr/>
      <dgm:t>
        <a:bodyPr/>
        <a:lstStyle/>
        <a:p>
          <a:endParaRPr lang="en-US"/>
        </a:p>
      </dgm:t>
    </dgm:pt>
    <dgm:pt modelId="{DD5F7974-653B-45E7-AF8B-2CB900C160B4}">
      <dgm:prSet phldrT="[Text]" custT="1"/>
      <dgm:spPr/>
      <dgm:t>
        <a:bodyPr/>
        <a:lstStyle/>
        <a:p>
          <a:r>
            <a:rPr lang="en-US" sz="2400" dirty="0" smtClean="0"/>
            <a:t>Phase 2 (6-8)</a:t>
          </a:r>
          <a:endParaRPr lang="en-US" sz="2400" dirty="0"/>
        </a:p>
      </dgm:t>
    </dgm:pt>
    <dgm:pt modelId="{9C402114-F1D5-4477-B609-C18F0640BEEB}" type="parTrans" cxnId="{9940E272-6483-41E0-86EB-A7C4F34412CF}">
      <dgm:prSet/>
      <dgm:spPr/>
      <dgm:t>
        <a:bodyPr/>
        <a:lstStyle/>
        <a:p>
          <a:endParaRPr lang="en-US"/>
        </a:p>
      </dgm:t>
    </dgm:pt>
    <dgm:pt modelId="{DB7C5E45-9900-45AC-B93D-1749D19744A0}" type="sibTrans" cxnId="{9940E272-6483-41E0-86EB-A7C4F34412CF}">
      <dgm:prSet/>
      <dgm:spPr/>
      <dgm:t>
        <a:bodyPr/>
        <a:lstStyle/>
        <a:p>
          <a:endParaRPr lang="en-US"/>
        </a:p>
      </dgm:t>
    </dgm:pt>
    <dgm:pt modelId="{D5C0EFE0-6797-4550-8650-90E1A8CB5212}">
      <dgm:prSet phldrT="[Text]" custT="1"/>
      <dgm:spPr/>
      <dgm:t>
        <a:bodyPr/>
        <a:lstStyle/>
        <a:p>
          <a:r>
            <a:rPr lang="en-US" sz="2400" dirty="0" smtClean="0"/>
            <a:t>Consolidation phase 1</a:t>
          </a:r>
          <a:endParaRPr lang="en-US" sz="2400" dirty="0"/>
        </a:p>
      </dgm:t>
    </dgm:pt>
    <dgm:pt modelId="{0E94216B-470A-4608-8746-1BC94297D34B}" type="parTrans" cxnId="{EBE28922-4A52-4262-8929-8F4EB5C11AB0}">
      <dgm:prSet/>
      <dgm:spPr/>
      <dgm:t>
        <a:bodyPr/>
        <a:lstStyle/>
        <a:p>
          <a:endParaRPr lang="en-US"/>
        </a:p>
      </dgm:t>
    </dgm:pt>
    <dgm:pt modelId="{EB54222D-A8F4-46AE-A389-89E890F9BEBE}" type="sibTrans" cxnId="{EBE28922-4A52-4262-8929-8F4EB5C11AB0}">
      <dgm:prSet/>
      <dgm:spPr/>
      <dgm:t>
        <a:bodyPr/>
        <a:lstStyle/>
        <a:p>
          <a:endParaRPr lang="en-US"/>
        </a:p>
      </dgm:t>
    </dgm:pt>
    <dgm:pt modelId="{CE57DCE7-37E6-4909-9BE0-766B9E25E37D}">
      <dgm:prSet phldrT="[Text]" custT="1"/>
      <dgm:spPr/>
      <dgm:t>
        <a:bodyPr/>
        <a:lstStyle/>
        <a:p>
          <a:r>
            <a:rPr lang="en-US" sz="2200" dirty="0" smtClean="0"/>
            <a:t>Phase 3 (9-12)</a:t>
          </a:r>
          <a:endParaRPr lang="en-US" sz="2200" dirty="0"/>
        </a:p>
      </dgm:t>
    </dgm:pt>
    <dgm:pt modelId="{39A1731A-AC79-45BD-A9B4-07DC4B3582B9}" type="parTrans" cxnId="{F37CCF18-1FC1-41AE-863C-35BB1B47A96E}">
      <dgm:prSet/>
      <dgm:spPr/>
      <dgm:t>
        <a:bodyPr/>
        <a:lstStyle/>
        <a:p>
          <a:endParaRPr lang="en-US"/>
        </a:p>
      </dgm:t>
    </dgm:pt>
    <dgm:pt modelId="{755BAC5B-E1E6-4F4D-AEB6-82E1FD3D1D7E}" type="sibTrans" cxnId="{F37CCF18-1FC1-41AE-863C-35BB1B47A96E}">
      <dgm:prSet/>
      <dgm:spPr/>
      <dgm:t>
        <a:bodyPr/>
        <a:lstStyle/>
        <a:p>
          <a:endParaRPr lang="en-US"/>
        </a:p>
      </dgm:t>
    </dgm:pt>
    <dgm:pt modelId="{CA000098-3B75-4134-A107-2926D8072DD0}">
      <dgm:prSet phldrT="[Text]"/>
      <dgm:spPr/>
      <dgm:t>
        <a:bodyPr/>
        <a:lstStyle/>
        <a:p>
          <a:r>
            <a:rPr lang="en-US" dirty="0" smtClean="0"/>
            <a:t>Present to stakeholders</a:t>
          </a:r>
          <a:endParaRPr lang="en-US" dirty="0"/>
        </a:p>
      </dgm:t>
    </dgm:pt>
    <dgm:pt modelId="{65373978-DB24-4DD0-AD95-20393D59824E}" type="parTrans" cxnId="{7FE8CED6-4A72-4FDF-8BAE-4A490BCBF399}">
      <dgm:prSet/>
      <dgm:spPr/>
      <dgm:t>
        <a:bodyPr/>
        <a:lstStyle/>
        <a:p>
          <a:endParaRPr lang="en-US"/>
        </a:p>
      </dgm:t>
    </dgm:pt>
    <dgm:pt modelId="{CDF1661D-36FE-4C62-AC82-727B6423EA1C}" type="sibTrans" cxnId="{7FE8CED6-4A72-4FDF-8BAE-4A490BCBF399}">
      <dgm:prSet/>
      <dgm:spPr/>
      <dgm:t>
        <a:bodyPr/>
        <a:lstStyle/>
        <a:p>
          <a:endParaRPr lang="en-US"/>
        </a:p>
      </dgm:t>
    </dgm:pt>
    <dgm:pt modelId="{06B6D38C-F7B5-4447-A7FB-09E255A1E45F}">
      <dgm:prSet phldrT="[Text]" custT="1"/>
      <dgm:spPr/>
      <dgm:t>
        <a:bodyPr/>
        <a:lstStyle/>
        <a:p>
          <a:r>
            <a:rPr lang="en-US" sz="2400" dirty="0" smtClean="0"/>
            <a:t>Design call for mainstreaming youth</a:t>
          </a:r>
          <a:endParaRPr lang="en-US" sz="2400" dirty="0"/>
        </a:p>
      </dgm:t>
    </dgm:pt>
    <dgm:pt modelId="{3078CE07-221B-4593-96E8-037D2F203268}" type="parTrans" cxnId="{240B228B-1636-4921-BB86-D388F1E3E9A1}">
      <dgm:prSet/>
      <dgm:spPr/>
      <dgm:t>
        <a:bodyPr/>
        <a:lstStyle/>
        <a:p>
          <a:endParaRPr lang="en-US"/>
        </a:p>
      </dgm:t>
    </dgm:pt>
    <dgm:pt modelId="{8556EFD8-CD61-406A-BAA9-DB327D956F4C}" type="sibTrans" cxnId="{240B228B-1636-4921-BB86-D388F1E3E9A1}">
      <dgm:prSet/>
      <dgm:spPr/>
      <dgm:t>
        <a:bodyPr/>
        <a:lstStyle/>
        <a:p>
          <a:endParaRPr lang="en-US"/>
        </a:p>
      </dgm:t>
    </dgm:pt>
    <dgm:pt modelId="{FFD7AA17-4405-4914-A2F9-96388BEDABD3}">
      <dgm:prSet phldrT="[Text]"/>
      <dgm:spPr/>
      <dgm:t>
        <a:bodyPr/>
        <a:lstStyle/>
        <a:p>
          <a:r>
            <a:rPr lang="en-US" dirty="0" smtClean="0"/>
            <a:t>Launch for call</a:t>
          </a:r>
          <a:endParaRPr lang="en-US" dirty="0"/>
        </a:p>
      </dgm:t>
    </dgm:pt>
    <dgm:pt modelId="{4501B997-D08C-446C-9F7E-4A5209ECF3E0}" type="parTrans" cxnId="{4C389397-96B1-4100-B0C3-FD27FC113EF7}">
      <dgm:prSet/>
      <dgm:spPr/>
      <dgm:t>
        <a:bodyPr/>
        <a:lstStyle/>
        <a:p>
          <a:endParaRPr lang="en-US"/>
        </a:p>
      </dgm:t>
    </dgm:pt>
    <dgm:pt modelId="{99262A77-FB79-4496-B350-E4B5665B16C8}" type="sibTrans" cxnId="{4C389397-96B1-4100-B0C3-FD27FC113EF7}">
      <dgm:prSet/>
      <dgm:spPr/>
      <dgm:t>
        <a:bodyPr/>
        <a:lstStyle/>
        <a:p>
          <a:endParaRPr lang="en-US"/>
        </a:p>
      </dgm:t>
    </dgm:pt>
    <dgm:pt modelId="{0268F478-6A2D-4C9B-9A1D-5DE2DEBD1C06}">
      <dgm:prSet phldrT="[Text]" custT="1"/>
      <dgm:spPr/>
      <dgm:t>
        <a:bodyPr/>
        <a:lstStyle/>
        <a:p>
          <a:r>
            <a:rPr lang="en-US" sz="2000" dirty="0" smtClean="0"/>
            <a:t>Identify strategic partners</a:t>
          </a:r>
          <a:endParaRPr lang="en-US" sz="2000" dirty="0"/>
        </a:p>
      </dgm:t>
    </dgm:pt>
    <dgm:pt modelId="{DFD36096-1496-486C-84D5-957247180A3E}" type="parTrans" cxnId="{A434D8B0-B9C2-4C42-B49F-37B646EBD7F3}">
      <dgm:prSet/>
      <dgm:spPr/>
      <dgm:t>
        <a:bodyPr/>
        <a:lstStyle/>
        <a:p>
          <a:endParaRPr lang="en-US"/>
        </a:p>
      </dgm:t>
    </dgm:pt>
    <dgm:pt modelId="{ACE4B2A1-0D10-45D4-A4E4-D2E493E36187}" type="sibTrans" cxnId="{A434D8B0-B9C2-4C42-B49F-37B646EBD7F3}">
      <dgm:prSet/>
      <dgm:spPr/>
      <dgm:t>
        <a:bodyPr/>
        <a:lstStyle/>
        <a:p>
          <a:endParaRPr lang="en-US"/>
        </a:p>
      </dgm:t>
    </dgm:pt>
    <dgm:pt modelId="{178F0E4F-2163-46AE-A2CD-D3E642F749C2}" type="pres">
      <dgm:prSet presAssocID="{5C4CB6B6-CD16-416D-BD67-F8BA90A00C42}" presName="Name0" presStyleCnt="0">
        <dgm:presLayoutVars>
          <dgm:dir/>
          <dgm:animLvl val="lvl"/>
          <dgm:resizeHandles val="exact"/>
        </dgm:presLayoutVars>
      </dgm:prSet>
      <dgm:spPr/>
      <dgm:t>
        <a:bodyPr/>
        <a:lstStyle/>
        <a:p>
          <a:endParaRPr lang="en-US"/>
        </a:p>
      </dgm:t>
    </dgm:pt>
    <dgm:pt modelId="{CFCCAD99-586A-4AEF-98FB-DA219A0C0936}" type="pres">
      <dgm:prSet presAssocID="{5C4CB6B6-CD16-416D-BD67-F8BA90A00C42}" presName="tSp" presStyleCnt="0"/>
      <dgm:spPr/>
    </dgm:pt>
    <dgm:pt modelId="{8F980050-9F16-458B-9910-6ABE842A6EC4}" type="pres">
      <dgm:prSet presAssocID="{5C4CB6B6-CD16-416D-BD67-F8BA90A00C42}" presName="bSp" presStyleCnt="0"/>
      <dgm:spPr/>
    </dgm:pt>
    <dgm:pt modelId="{62FD3BF3-9D62-4AC8-BF04-3C348A00003B}" type="pres">
      <dgm:prSet presAssocID="{5C4CB6B6-CD16-416D-BD67-F8BA90A00C42}" presName="process" presStyleCnt="0"/>
      <dgm:spPr/>
    </dgm:pt>
    <dgm:pt modelId="{C29E39EB-1991-4187-A653-94EB8FCDACBA}" type="pres">
      <dgm:prSet presAssocID="{41B78A28-BC26-45DD-AC6D-A6D5713618F8}" presName="composite1" presStyleCnt="0"/>
      <dgm:spPr/>
    </dgm:pt>
    <dgm:pt modelId="{9F760630-6423-4837-9E79-09F7652F5FBE}" type="pres">
      <dgm:prSet presAssocID="{41B78A28-BC26-45DD-AC6D-A6D5713618F8}" presName="dummyNode1" presStyleLbl="node1" presStyleIdx="0" presStyleCnt="3"/>
      <dgm:spPr/>
    </dgm:pt>
    <dgm:pt modelId="{C5176CBF-D1C9-47E5-ADB0-0168DA324DB1}" type="pres">
      <dgm:prSet presAssocID="{41B78A28-BC26-45DD-AC6D-A6D5713618F8}" presName="childNode1" presStyleLbl="bgAcc1" presStyleIdx="0" presStyleCnt="3" custScaleX="246206" custScaleY="283694" custLinFactNeighborX="-43324" custLinFactNeighborY="2555">
        <dgm:presLayoutVars>
          <dgm:bulletEnabled val="1"/>
        </dgm:presLayoutVars>
      </dgm:prSet>
      <dgm:spPr/>
      <dgm:t>
        <a:bodyPr/>
        <a:lstStyle/>
        <a:p>
          <a:endParaRPr lang="en-US"/>
        </a:p>
      </dgm:t>
    </dgm:pt>
    <dgm:pt modelId="{CF4D366C-45D7-44A6-8A67-33F1A9D54033}" type="pres">
      <dgm:prSet presAssocID="{41B78A28-BC26-45DD-AC6D-A6D5713618F8}" presName="childNode1tx" presStyleLbl="bgAcc1" presStyleIdx="0" presStyleCnt="3">
        <dgm:presLayoutVars>
          <dgm:bulletEnabled val="1"/>
        </dgm:presLayoutVars>
      </dgm:prSet>
      <dgm:spPr/>
      <dgm:t>
        <a:bodyPr/>
        <a:lstStyle/>
        <a:p>
          <a:endParaRPr lang="en-US"/>
        </a:p>
      </dgm:t>
    </dgm:pt>
    <dgm:pt modelId="{807EFC89-CA73-44CD-86DA-7ED37B090CB1}" type="pres">
      <dgm:prSet presAssocID="{41B78A28-BC26-45DD-AC6D-A6D5713618F8}" presName="parentNode1" presStyleLbl="node1" presStyleIdx="0" presStyleCnt="3" custScaleX="143155" custScaleY="143154" custLinFactY="23519" custLinFactNeighborX="20895" custLinFactNeighborY="100000">
        <dgm:presLayoutVars>
          <dgm:chMax val="1"/>
          <dgm:bulletEnabled val="1"/>
        </dgm:presLayoutVars>
      </dgm:prSet>
      <dgm:spPr/>
      <dgm:t>
        <a:bodyPr/>
        <a:lstStyle/>
        <a:p>
          <a:endParaRPr lang="en-US"/>
        </a:p>
      </dgm:t>
    </dgm:pt>
    <dgm:pt modelId="{BEC550F2-E10B-4B35-94BF-01206048193D}" type="pres">
      <dgm:prSet presAssocID="{41B78A28-BC26-45DD-AC6D-A6D5713618F8}" presName="connSite1" presStyleCnt="0"/>
      <dgm:spPr/>
    </dgm:pt>
    <dgm:pt modelId="{9F2960B2-62E4-433C-98F0-0E4410504747}" type="pres">
      <dgm:prSet presAssocID="{D3A272C3-B421-4C49-9981-B3753F11E7E0}" presName="Name9" presStyleLbl="sibTrans2D1" presStyleIdx="0" presStyleCnt="2"/>
      <dgm:spPr/>
      <dgm:t>
        <a:bodyPr/>
        <a:lstStyle/>
        <a:p>
          <a:endParaRPr lang="en-US"/>
        </a:p>
      </dgm:t>
    </dgm:pt>
    <dgm:pt modelId="{A91B828E-A02F-4BF0-A1C3-6CB644A6D941}" type="pres">
      <dgm:prSet presAssocID="{DD5F7974-653B-45E7-AF8B-2CB900C160B4}" presName="composite2" presStyleCnt="0"/>
      <dgm:spPr/>
    </dgm:pt>
    <dgm:pt modelId="{D6CC3F3E-5842-4696-8641-C256B280B276}" type="pres">
      <dgm:prSet presAssocID="{DD5F7974-653B-45E7-AF8B-2CB900C160B4}" presName="dummyNode2" presStyleLbl="node1" presStyleIdx="0" presStyleCnt="3"/>
      <dgm:spPr/>
    </dgm:pt>
    <dgm:pt modelId="{9965FCBF-2813-4836-8E41-0D9AB2596BC4}" type="pres">
      <dgm:prSet presAssocID="{DD5F7974-653B-45E7-AF8B-2CB900C160B4}" presName="childNode2" presStyleLbl="bgAcc1" presStyleIdx="1" presStyleCnt="3" custScaleX="232979" custScaleY="185362" custLinFactNeighborX="953" custLinFactNeighborY="12709">
        <dgm:presLayoutVars>
          <dgm:bulletEnabled val="1"/>
        </dgm:presLayoutVars>
      </dgm:prSet>
      <dgm:spPr/>
      <dgm:t>
        <a:bodyPr/>
        <a:lstStyle/>
        <a:p>
          <a:endParaRPr lang="en-US"/>
        </a:p>
      </dgm:t>
    </dgm:pt>
    <dgm:pt modelId="{8D28C723-641D-45AC-ADE9-D20A1F89F00D}" type="pres">
      <dgm:prSet presAssocID="{DD5F7974-653B-45E7-AF8B-2CB900C160B4}" presName="childNode2tx" presStyleLbl="bgAcc1" presStyleIdx="1" presStyleCnt="3">
        <dgm:presLayoutVars>
          <dgm:bulletEnabled val="1"/>
        </dgm:presLayoutVars>
      </dgm:prSet>
      <dgm:spPr/>
      <dgm:t>
        <a:bodyPr/>
        <a:lstStyle/>
        <a:p>
          <a:endParaRPr lang="en-US"/>
        </a:p>
      </dgm:t>
    </dgm:pt>
    <dgm:pt modelId="{C40B71EE-B3DB-443D-89AB-D6B7785D8ED8}" type="pres">
      <dgm:prSet presAssocID="{DD5F7974-653B-45E7-AF8B-2CB900C160B4}" presName="parentNode2" presStyleLbl="node1" presStyleIdx="1" presStyleCnt="3" custScaleX="141316" custScaleY="126613" custLinFactNeighborY="-27840">
        <dgm:presLayoutVars>
          <dgm:chMax val="0"/>
          <dgm:bulletEnabled val="1"/>
        </dgm:presLayoutVars>
      </dgm:prSet>
      <dgm:spPr/>
      <dgm:t>
        <a:bodyPr/>
        <a:lstStyle/>
        <a:p>
          <a:endParaRPr lang="en-US"/>
        </a:p>
      </dgm:t>
    </dgm:pt>
    <dgm:pt modelId="{F211B901-D44D-42DE-B0BC-9D879AB2F50C}" type="pres">
      <dgm:prSet presAssocID="{DD5F7974-653B-45E7-AF8B-2CB900C160B4}" presName="connSite2" presStyleCnt="0"/>
      <dgm:spPr/>
    </dgm:pt>
    <dgm:pt modelId="{C58888CF-095A-4F69-AFA1-DBCF8C2E291D}" type="pres">
      <dgm:prSet presAssocID="{DB7C5E45-9900-45AC-B93D-1749D19744A0}" presName="Name18" presStyleLbl="sibTrans2D1" presStyleIdx="1" presStyleCnt="2"/>
      <dgm:spPr/>
      <dgm:t>
        <a:bodyPr/>
        <a:lstStyle/>
        <a:p>
          <a:endParaRPr lang="en-US"/>
        </a:p>
      </dgm:t>
    </dgm:pt>
    <dgm:pt modelId="{D2E295C6-B347-4D47-8983-CF8969078450}" type="pres">
      <dgm:prSet presAssocID="{CE57DCE7-37E6-4909-9BE0-766B9E25E37D}" presName="composite1" presStyleCnt="0"/>
      <dgm:spPr/>
    </dgm:pt>
    <dgm:pt modelId="{7CCFA588-3C85-42A3-8C26-148A042D78DA}" type="pres">
      <dgm:prSet presAssocID="{CE57DCE7-37E6-4909-9BE0-766B9E25E37D}" presName="dummyNode1" presStyleLbl="node1" presStyleIdx="1" presStyleCnt="3"/>
      <dgm:spPr/>
    </dgm:pt>
    <dgm:pt modelId="{F2C8BE6E-6F79-4F60-895E-DC0D1EB7CA86}" type="pres">
      <dgm:prSet presAssocID="{CE57DCE7-37E6-4909-9BE0-766B9E25E37D}" presName="childNode1" presStyleLbl="bgAcc1" presStyleIdx="2" presStyleCnt="3" custScaleX="160358" custScaleY="131026" custLinFactNeighborX="40252" custLinFactNeighborY="-2785">
        <dgm:presLayoutVars>
          <dgm:bulletEnabled val="1"/>
        </dgm:presLayoutVars>
      </dgm:prSet>
      <dgm:spPr/>
      <dgm:t>
        <a:bodyPr/>
        <a:lstStyle/>
        <a:p>
          <a:endParaRPr lang="en-US"/>
        </a:p>
      </dgm:t>
    </dgm:pt>
    <dgm:pt modelId="{3EBAC92D-6AF5-4ACB-A302-9017FEDA1A39}" type="pres">
      <dgm:prSet presAssocID="{CE57DCE7-37E6-4909-9BE0-766B9E25E37D}" presName="childNode1tx" presStyleLbl="bgAcc1" presStyleIdx="2" presStyleCnt="3">
        <dgm:presLayoutVars>
          <dgm:bulletEnabled val="1"/>
        </dgm:presLayoutVars>
      </dgm:prSet>
      <dgm:spPr/>
      <dgm:t>
        <a:bodyPr/>
        <a:lstStyle/>
        <a:p>
          <a:endParaRPr lang="en-US"/>
        </a:p>
      </dgm:t>
    </dgm:pt>
    <dgm:pt modelId="{625FA2AE-C8F8-47A0-A2AB-92FCB3C7F1C7}" type="pres">
      <dgm:prSet presAssocID="{CE57DCE7-37E6-4909-9BE0-766B9E25E37D}" presName="parentNode1" presStyleLbl="node1" presStyleIdx="2" presStyleCnt="3" custScaleX="138927" custScaleY="161277" custLinFactNeighborX="34882" custLinFactNeighborY="84467">
        <dgm:presLayoutVars>
          <dgm:chMax val="1"/>
          <dgm:bulletEnabled val="1"/>
        </dgm:presLayoutVars>
      </dgm:prSet>
      <dgm:spPr/>
      <dgm:t>
        <a:bodyPr/>
        <a:lstStyle/>
        <a:p>
          <a:endParaRPr lang="en-US"/>
        </a:p>
      </dgm:t>
    </dgm:pt>
    <dgm:pt modelId="{F6D92D3E-E09D-4825-86F5-8C15A50996ED}" type="pres">
      <dgm:prSet presAssocID="{CE57DCE7-37E6-4909-9BE0-766B9E25E37D}" presName="connSite1" presStyleCnt="0"/>
      <dgm:spPr/>
    </dgm:pt>
  </dgm:ptLst>
  <dgm:cxnLst>
    <dgm:cxn modelId="{DB3EE040-DFDD-4379-B79D-51F77486499A}" type="presOf" srcId="{CA000098-3B75-4134-A107-2926D8072DD0}" destId="{3EBAC92D-6AF5-4ACB-A302-9017FEDA1A39}" srcOrd="1" destOrd="0" presId="urn:microsoft.com/office/officeart/2005/8/layout/hProcess4"/>
    <dgm:cxn modelId="{7666A82E-CCFF-4DCC-9FB9-67FFF5EC4D84}" type="presOf" srcId="{06B6D38C-F7B5-4447-A7FB-09E255A1E45F}" destId="{9965FCBF-2813-4836-8E41-0D9AB2596BC4}" srcOrd="0" destOrd="1" presId="urn:microsoft.com/office/officeart/2005/8/layout/hProcess4"/>
    <dgm:cxn modelId="{9BB93075-5E43-4B29-9E7A-946F6BBC080B}" type="presOf" srcId="{CA000098-3B75-4134-A107-2926D8072DD0}" destId="{F2C8BE6E-6F79-4F60-895E-DC0D1EB7CA86}" srcOrd="0" destOrd="0" presId="urn:microsoft.com/office/officeart/2005/8/layout/hProcess4"/>
    <dgm:cxn modelId="{FBDC3915-6542-49EC-B78B-360115672538}" type="presOf" srcId="{4786CDC1-B5D9-446F-9760-40EE25191408}" destId="{CF4D366C-45D7-44A6-8A67-33F1A9D54033}" srcOrd="1" destOrd="0" presId="urn:microsoft.com/office/officeart/2005/8/layout/hProcess4"/>
    <dgm:cxn modelId="{9940E272-6483-41E0-86EB-A7C4F34412CF}" srcId="{5C4CB6B6-CD16-416D-BD67-F8BA90A00C42}" destId="{DD5F7974-653B-45E7-AF8B-2CB900C160B4}" srcOrd="1" destOrd="0" parTransId="{9C402114-F1D5-4477-B609-C18F0640BEEB}" sibTransId="{DB7C5E45-9900-45AC-B93D-1749D19744A0}"/>
    <dgm:cxn modelId="{BEDE403D-90A2-42EC-B134-35DF7B7425B4}" srcId="{41B78A28-BC26-45DD-AC6D-A6D5713618F8}" destId="{4786CDC1-B5D9-446F-9760-40EE25191408}" srcOrd="0" destOrd="0" parTransId="{8B3B4FC2-5A7C-4522-8016-CC23859A3591}" sibTransId="{3572AA94-49FA-4FF6-8169-C393375715F2}"/>
    <dgm:cxn modelId="{B407582C-91D9-42DE-A682-5C37E9150F89}" type="presOf" srcId="{06B6D38C-F7B5-4447-A7FB-09E255A1E45F}" destId="{8D28C723-641D-45AC-ADE9-D20A1F89F00D}" srcOrd="1" destOrd="1" presId="urn:microsoft.com/office/officeart/2005/8/layout/hProcess4"/>
    <dgm:cxn modelId="{F6DFD232-1E85-42A3-9E2F-98AF3DFC383D}" type="presOf" srcId="{FFD7AA17-4405-4914-A2F9-96388BEDABD3}" destId="{F2C8BE6E-6F79-4F60-895E-DC0D1EB7CA86}" srcOrd="0" destOrd="1" presId="urn:microsoft.com/office/officeart/2005/8/layout/hProcess4"/>
    <dgm:cxn modelId="{7FE8CED6-4A72-4FDF-8BAE-4A490BCBF399}" srcId="{CE57DCE7-37E6-4909-9BE0-766B9E25E37D}" destId="{CA000098-3B75-4134-A107-2926D8072DD0}" srcOrd="0" destOrd="0" parTransId="{65373978-DB24-4DD0-AD95-20393D59824E}" sibTransId="{CDF1661D-36FE-4C62-AC82-727B6423EA1C}"/>
    <dgm:cxn modelId="{D3973D74-1337-4F97-A2C3-4F568E876317}" type="presOf" srcId="{FFD7AA17-4405-4914-A2F9-96388BEDABD3}" destId="{3EBAC92D-6AF5-4ACB-A302-9017FEDA1A39}" srcOrd="1" destOrd="1" presId="urn:microsoft.com/office/officeart/2005/8/layout/hProcess4"/>
    <dgm:cxn modelId="{1C7BA3FC-DDB1-4727-A7DF-C8210597B219}" type="presOf" srcId="{D5C0EFE0-6797-4550-8650-90E1A8CB5212}" destId="{9965FCBF-2813-4836-8E41-0D9AB2596BC4}" srcOrd="0" destOrd="0" presId="urn:microsoft.com/office/officeart/2005/8/layout/hProcess4"/>
    <dgm:cxn modelId="{73D8939F-7125-483E-8C2B-A6CCC0927A63}" srcId="{41B78A28-BC26-45DD-AC6D-A6D5713618F8}" destId="{1C3C87FB-BBD2-4BB6-80AC-D957CBCFE6A1}" srcOrd="1" destOrd="0" parTransId="{E8544DF9-079A-49AD-A29D-C147A5913536}" sibTransId="{C9B76C0F-3BEF-4ECD-A4AD-CA13D96FB1F8}"/>
    <dgm:cxn modelId="{716F0064-76F2-4BF8-9ADF-9590243C0FEB}" type="presOf" srcId="{DB7C5E45-9900-45AC-B93D-1749D19744A0}" destId="{C58888CF-095A-4F69-AFA1-DBCF8C2E291D}" srcOrd="0" destOrd="0" presId="urn:microsoft.com/office/officeart/2005/8/layout/hProcess4"/>
    <dgm:cxn modelId="{240B228B-1636-4921-BB86-D388F1E3E9A1}" srcId="{DD5F7974-653B-45E7-AF8B-2CB900C160B4}" destId="{06B6D38C-F7B5-4447-A7FB-09E255A1E45F}" srcOrd="1" destOrd="0" parTransId="{3078CE07-221B-4593-96E8-037D2F203268}" sibTransId="{8556EFD8-CD61-406A-BAA9-DB327D956F4C}"/>
    <dgm:cxn modelId="{F37CCF18-1FC1-41AE-863C-35BB1B47A96E}" srcId="{5C4CB6B6-CD16-416D-BD67-F8BA90A00C42}" destId="{CE57DCE7-37E6-4909-9BE0-766B9E25E37D}" srcOrd="2" destOrd="0" parTransId="{39A1731A-AC79-45BD-A9B4-07DC4B3582B9}" sibTransId="{755BAC5B-E1E6-4F4D-AEB6-82E1FD3D1D7E}"/>
    <dgm:cxn modelId="{A434D8B0-B9C2-4C42-B49F-37B646EBD7F3}" srcId="{41B78A28-BC26-45DD-AC6D-A6D5713618F8}" destId="{0268F478-6A2D-4C9B-9A1D-5DE2DEBD1C06}" srcOrd="2" destOrd="0" parTransId="{DFD36096-1496-486C-84D5-957247180A3E}" sibTransId="{ACE4B2A1-0D10-45D4-A4E4-D2E493E36187}"/>
    <dgm:cxn modelId="{9DC51E83-D654-4CFC-A938-3E38441DAA2E}" type="presOf" srcId="{D5C0EFE0-6797-4550-8650-90E1A8CB5212}" destId="{8D28C723-641D-45AC-ADE9-D20A1F89F00D}" srcOrd="1" destOrd="0" presId="urn:microsoft.com/office/officeart/2005/8/layout/hProcess4"/>
    <dgm:cxn modelId="{8DA9CB5F-3E7C-4FF9-AFCF-53FEE1134299}" type="presOf" srcId="{D3A272C3-B421-4C49-9981-B3753F11E7E0}" destId="{9F2960B2-62E4-433C-98F0-0E4410504747}" srcOrd="0" destOrd="0" presId="urn:microsoft.com/office/officeart/2005/8/layout/hProcess4"/>
    <dgm:cxn modelId="{4C389397-96B1-4100-B0C3-FD27FC113EF7}" srcId="{CE57DCE7-37E6-4909-9BE0-766B9E25E37D}" destId="{FFD7AA17-4405-4914-A2F9-96388BEDABD3}" srcOrd="1" destOrd="0" parTransId="{4501B997-D08C-446C-9F7E-4A5209ECF3E0}" sibTransId="{99262A77-FB79-4496-B350-E4B5665B16C8}"/>
    <dgm:cxn modelId="{ECF7FB67-7CA7-4475-BC87-1C49032C8DEB}" type="presOf" srcId="{41B78A28-BC26-45DD-AC6D-A6D5713618F8}" destId="{807EFC89-CA73-44CD-86DA-7ED37B090CB1}" srcOrd="0" destOrd="0" presId="urn:microsoft.com/office/officeart/2005/8/layout/hProcess4"/>
    <dgm:cxn modelId="{960FD21A-69BD-4FF7-B073-F0154BECA98E}" type="presOf" srcId="{4786CDC1-B5D9-446F-9760-40EE25191408}" destId="{C5176CBF-D1C9-47E5-ADB0-0168DA324DB1}" srcOrd="0" destOrd="0" presId="urn:microsoft.com/office/officeart/2005/8/layout/hProcess4"/>
    <dgm:cxn modelId="{A3CD80A9-DF02-47E6-8E9E-B3A8B35A5162}" type="presOf" srcId="{DD5F7974-653B-45E7-AF8B-2CB900C160B4}" destId="{C40B71EE-B3DB-443D-89AB-D6B7785D8ED8}" srcOrd="0" destOrd="0" presId="urn:microsoft.com/office/officeart/2005/8/layout/hProcess4"/>
    <dgm:cxn modelId="{1E082CE7-2724-4D01-B2F9-CA230A26D752}" srcId="{5C4CB6B6-CD16-416D-BD67-F8BA90A00C42}" destId="{41B78A28-BC26-45DD-AC6D-A6D5713618F8}" srcOrd="0" destOrd="0" parTransId="{71B04936-4651-4ABF-9EBB-1117C392EF48}" sibTransId="{D3A272C3-B421-4C49-9981-B3753F11E7E0}"/>
    <dgm:cxn modelId="{0879113A-7C0B-466F-B027-4552E05F6C08}" type="presOf" srcId="{CE57DCE7-37E6-4909-9BE0-766B9E25E37D}" destId="{625FA2AE-C8F8-47A0-A2AB-92FCB3C7F1C7}" srcOrd="0" destOrd="0" presId="urn:microsoft.com/office/officeart/2005/8/layout/hProcess4"/>
    <dgm:cxn modelId="{4BC8E561-BBC7-4CA9-9BE7-7973883EA4D1}" type="presOf" srcId="{5C4CB6B6-CD16-416D-BD67-F8BA90A00C42}" destId="{178F0E4F-2163-46AE-A2CD-D3E642F749C2}" srcOrd="0" destOrd="0" presId="urn:microsoft.com/office/officeart/2005/8/layout/hProcess4"/>
    <dgm:cxn modelId="{8528C748-2B1C-4E54-A9FF-C28542F1BDEC}" type="presOf" srcId="{0268F478-6A2D-4C9B-9A1D-5DE2DEBD1C06}" destId="{C5176CBF-D1C9-47E5-ADB0-0168DA324DB1}" srcOrd="0" destOrd="2" presId="urn:microsoft.com/office/officeart/2005/8/layout/hProcess4"/>
    <dgm:cxn modelId="{C85B5174-E452-45AD-963D-0E415D6B0442}" type="presOf" srcId="{1C3C87FB-BBD2-4BB6-80AC-D957CBCFE6A1}" destId="{CF4D366C-45D7-44A6-8A67-33F1A9D54033}" srcOrd="1" destOrd="1" presId="urn:microsoft.com/office/officeart/2005/8/layout/hProcess4"/>
    <dgm:cxn modelId="{AD6B2D81-CEC2-420D-AD3C-71211768528D}" type="presOf" srcId="{1C3C87FB-BBD2-4BB6-80AC-D957CBCFE6A1}" destId="{C5176CBF-D1C9-47E5-ADB0-0168DA324DB1}" srcOrd="0" destOrd="1" presId="urn:microsoft.com/office/officeart/2005/8/layout/hProcess4"/>
    <dgm:cxn modelId="{A884F2FC-4FAF-49E0-B6EA-735F49AC55AE}" type="presOf" srcId="{0268F478-6A2D-4C9B-9A1D-5DE2DEBD1C06}" destId="{CF4D366C-45D7-44A6-8A67-33F1A9D54033}" srcOrd="1" destOrd="2" presId="urn:microsoft.com/office/officeart/2005/8/layout/hProcess4"/>
    <dgm:cxn modelId="{EBE28922-4A52-4262-8929-8F4EB5C11AB0}" srcId="{DD5F7974-653B-45E7-AF8B-2CB900C160B4}" destId="{D5C0EFE0-6797-4550-8650-90E1A8CB5212}" srcOrd="0" destOrd="0" parTransId="{0E94216B-470A-4608-8746-1BC94297D34B}" sibTransId="{EB54222D-A8F4-46AE-A389-89E890F9BEBE}"/>
    <dgm:cxn modelId="{B5454B08-2B76-4FEE-9A01-C53F87C4FA7C}" type="presParOf" srcId="{178F0E4F-2163-46AE-A2CD-D3E642F749C2}" destId="{CFCCAD99-586A-4AEF-98FB-DA219A0C0936}" srcOrd="0" destOrd="0" presId="urn:microsoft.com/office/officeart/2005/8/layout/hProcess4"/>
    <dgm:cxn modelId="{69FD6102-E0C4-40D7-94E9-E4229FD64F6C}" type="presParOf" srcId="{178F0E4F-2163-46AE-A2CD-D3E642F749C2}" destId="{8F980050-9F16-458B-9910-6ABE842A6EC4}" srcOrd="1" destOrd="0" presId="urn:microsoft.com/office/officeart/2005/8/layout/hProcess4"/>
    <dgm:cxn modelId="{6AED108F-5116-49CE-B580-2FB743AA04F8}" type="presParOf" srcId="{178F0E4F-2163-46AE-A2CD-D3E642F749C2}" destId="{62FD3BF3-9D62-4AC8-BF04-3C348A00003B}" srcOrd="2" destOrd="0" presId="urn:microsoft.com/office/officeart/2005/8/layout/hProcess4"/>
    <dgm:cxn modelId="{654B09AD-292A-4993-B8DC-7A4D1A50D8A0}" type="presParOf" srcId="{62FD3BF3-9D62-4AC8-BF04-3C348A00003B}" destId="{C29E39EB-1991-4187-A653-94EB8FCDACBA}" srcOrd="0" destOrd="0" presId="urn:microsoft.com/office/officeart/2005/8/layout/hProcess4"/>
    <dgm:cxn modelId="{BFFBA455-3E24-4B80-BB51-C6036CF3362B}" type="presParOf" srcId="{C29E39EB-1991-4187-A653-94EB8FCDACBA}" destId="{9F760630-6423-4837-9E79-09F7652F5FBE}" srcOrd="0" destOrd="0" presId="urn:microsoft.com/office/officeart/2005/8/layout/hProcess4"/>
    <dgm:cxn modelId="{3551128B-0C6B-4E6F-A448-18D30025DE7F}" type="presParOf" srcId="{C29E39EB-1991-4187-A653-94EB8FCDACBA}" destId="{C5176CBF-D1C9-47E5-ADB0-0168DA324DB1}" srcOrd="1" destOrd="0" presId="urn:microsoft.com/office/officeart/2005/8/layout/hProcess4"/>
    <dgm:cxn modelId="{22AF928D-EB42-4D75-A6A8-08412D5128D0}" type="presParOf" srcId="{C29E39EB-1991-4187-A653-94EB8FCDACBA}" destId="{CF4D366C-45D7-44A6-8A67-33F1A9D54033}" srcOrd="2" destOrd="0" presId="urn:microsoft.com/office/officeart/2005/8/layout/hProcess4"/>
    <dgm:cxn modelId="{79CB1E19-DEBC-4AE8-9220-300EFCDA96A2}" type="presParOf" srcId="{C29E39EB-1991-4187-A653-94EB8FCDACBA}" destId="{807EFC89-CA73-44CD-86DA-7ED37B090CB1}" srcOrd="3" destOrd="0" presId="urn:microsoft.com/office/officeart/2005/8/layout/hProcess4"/>
    <dgm:cxn modelId="{114FE397-3463-4C26-A366-57AA86D395CF}" type="presParOf" srcId="{C29E39EB-1991-4187-A653-94EB8FCDACBA}" destId="{BEC550F2-E10B-4B35-94BF-01206048193D}" srcOrd="4" destOrd="0" presId="urn:microsoft.com/office/officeart/2005/8/layout/hProcess4"/>
    <dgm:cxn modelId="{E5EF3945-E49C-422D-BBBA-F0F20CBFBF66}" type="presParOf" srcId="{62FD3BF3-9D62-4AC8-BF04-3C348A00003B}" destId="{9F2960B2-62E4-433C-98F0-0E4410504747}" srcOrd="1" destOrd="0" presId="urn:microsoft.com/office/officeart/2005/8/layout/hProcess4"/>
    <dgm:cxn modelId="{3E5FF2AF-5251-4133-A484-DD146C15857E}" type="presParOf" srcId="{62FD3BF3-9D62-4AC8-BF04-3C348A00003B}" destId="{A91B828E-A02F-4BF0-A1C3-6CB644A6D941}" srcOrd="2" destOrd="0" presId="urn:microsoft.com/office/officeart/2005/8/layout/hProcess4"/>
    <dgm:cxn modelId="{9F013050-3A02-4B56-96B3-CF1829FB4997}" type="presParOf" srcId="{A91B828E-A02F-4BF0-A1C3-6CB644A6D941}" destId="{D6CC3F3E-5842-4696-8641-C256B280B276}" srcOrd="0" destOrd="0" presId="urn:microsoft.com/office/officeart/2005/8/layout/hProcess4"/>
    <dgm:cxn modelId="{7591F9D9-8F98-4F12-A393-3D0DB9D00607}" type="presParOf" srcId="{A91B828E-A02F-4BF0-A1C3-6CB644A6D941}" destId="{9965FCBF-2813-4836-8E41-0D9AB2596BC4}" srcOrd="1" destOrd="0" presId="urn:microsoft.com/office/officeart/2005/8/layout/hProcess4"/>
    <dgm:cxn modelId="{4BFD6EAC-E5B4-4463-BA9E-35B3919E6DE4}" type="presParOf" srcId="{A91B828E-A02F-4BF0-A1C3-6CB644A6D941}" destId="{8D28C723-641D-45AC-ADE9-D20A1F89F00D}" srcOrd="2" destOrd="0" presId="urn:microsoft.com/office/officeart/2005/8/layout/hProcess4"/>
    <dgm:cxn modelId="{15F5A180-99C9-41C0-B87B-4AA556EC6A4C}" type="presParOf" srcId="{A91B828E-A02F-4BF0-A1C3-6CB644A6D941}" destId="{C40B71EE-B3DB-443D-89AB-D6B7785D8ED8}" srcOrd="3" destOrd="0" presId="urn:microsoft.com/office/officeart/2005/8/layout/hProcess4"/>
    <dgm:cxn modelId="{D4B52132-8CFA-496A-BBA3-FF3D4D554917}" type="presParOf" srcId="{A91B828E-A02F-4BF0-A1C3-6CB644A6D941}" destId="{F211B901-D44D-42DE-B0BC-9D879AB2F50C}" srcOrd="4" destOrd="0" presId="urn:microsoft.com/office/officeart/2005/8/layout/hProcess4"/>
    <dgm:cxn modelId="{AB6EADAA-B37E-4EA1-A265-5E337BCC1B1E}" type="presParOf" srcId="{62FD3BF3-9D62-4AC8-BF04-3C348A00003B}" destId="{C58888CF-095A-4F69-AFA1-DBCF8C2E291D}" srcOrd="3" destOrd="0" presId="urn:microsoft.com/office/officeart/2005/8/layout/hProcess4"/>
    <dgm:cxn modelId="{205EA128-512F-49C7-9FBB-2452F1A87624}" type="presParOf" srcId="{62FD3BF3-9D62-4AC8-BF04-3C348A00003B}" destId="{D2E295C6-B347-4D47-8983-CF8969078450}" srcOrd="4" destOrd="0" presId="urn:microsoft.com/office/officeart/2005/8/layout/hProcess4"/>
    <dgm:cxn modelId="{0D889DB5-B3B0-4D12-B398-9847ED058A87}" type="presParOf" srcId="{D2E295C6-B347-4D47-8983-CF8969078450}" destId="{7CCFA588-3C85-42A3-8C26-148A042D78DA}" srcOrd="0" destOrd="0" presId="urn:microsoft.com/office/officeart/2005/8/layout/hProcess4"/>
    <dgm:cxn modelId="{3AC14055-14EE-4DE2-B982-D15B580592BE}" type="presParOf" srcId="{D2E295C6-B347-4D47-8983-CF8969078450}" destId="{F2C8BE6E-6F79-4F60-895E-DC0D1EB7CA86}" srcOrd="1" destOrd="0" presId="urn:microsoft.com/office/officeart/2005/8/layout/hProcess4"/>
    <dgm:cxn modelId="{7BE7E663-3DA7-4C6B-B0F3-74AF2DC05C8C}" type="presParOf" srcId="{D2E295C6-B347-4D47-8983-CF8969078450}" destId="{3EBAC92D-6AF5-4ACB-A302-9017FEDA1A39}" srcOrd="2" destOrd="0" presId="urn:microsoft.com/office/officeart/2005/8/layout/hProcess4"/>
    <dgm:cxn modelId="{5600D1C9-BD0D-45FD-AB5C-637FFACDF7C1}" type="presParOf" srcId="{D2E295C6-B347-4D47-8983-CF8969078450}" destId="{625FA2AE-C8F8-47A0-A2AB-92FCB3C7F1C7}" srcOrd="3" destOrd="0" presId="urn:microsoft.com/office/officeart/2005/8/layout/hProcess4"/>
    <dgm:cxn modelId="{79ABA7DD-528C-46FA-9250-291E63F95294}" type="presParOf" srcId="{D2E295C6-B347-4D47-8983-CF8969078450}" destId="{F6D92D3E-E09D-4825-86F5-8C15A50996ED}"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46DA31-A3CA-4C04-9807-BD32CA91C53F}" type="datetimeFigureOut">
              <a:rPr lang="en-US" smtClean="0"/>
              <a:t>6/8/2017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59F4C-7BEF-4093-858E-0439D6746BE0}" type="slidenum">
              <a:rPr lang="en-US" smtClean="0"/>
              <a:t>‹#›</a:t>
            </a:fld>
            <a:endParaRPr lang="en-US"/>
          </a:p>
        </p:txBody>
      </p:sp>
    </p:spTree>
    <p:extLst>
      <p:ext uri="{BB962C8B-B14F-4D97-AF65-F5344CB8AC3E}">
        <p14:creationId xmlns:p14="http://schemas.microsoft.com/office/powerpoint/2010/main" val="389205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7C33F9-E627-45FD-9563-E48FF9EFAA03}" type="datetime1">
              <a:rPr lang="en-US" smtClean="0"/>
              <a:t>6/8/2017</a:t>
            </a:fld>
            <a:endParaRPr lang="en-US"/>
          </a:p>
        </p:txBody>
      </p:sp>
      <p:sp>
        <p:nvSpPr>
          <p:cNvPr id="5" name="Footer Placeholder 4"/>
          <p:cNvSpPr>
            <a:spLocks noGrp="1"/>
          </p:cNvSpPr>
          <p:nvPr>
            <p:ph type="ftr" sz="quarter" idx="11"/>
          </p:nvPr>
        </p:nvSpPr>
        <p:spPr/>
        <p:txBody>
          <a:bodyPr/>
          <a:lstStyle/>
          <a:p>
            <a:r>
              <a:rPr lang="en-US" smtClean="0"/>
              <a:t>Youth Strategy 3/3/2017</a:t>
            </a:r>
            <a:endParaRPr lang="en-US"/>
          </a:p>
        </p:txBody>
      </p:sp>
      <p:sp>
        <p:nvSpPr>
          <p:cNvPr id="6" name="Slide Number Placeholder 5"/>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732018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20019-7280-4127-B86F-8CC6406DA9C8}" type="datetime1">
              <a:rPr lang="en-US" smtClean="0"/>
              <a:t>6/8/2017</a:t>
            </a:fld>
            <a:endParaRPr lang="en-US"/>
          </a:p>
        </p:txBody>
      </p:sp>
      <p:sp>
        <p:nvSpPr>
          <p:cNvPr id="5" name="Footer Placeholder 4"/>
          <p:cNvSpPr>
            <a:spLocks noGrp="1"/>
          </p:cNvSpPr>
          <p:nvPr>
            <p:ph type="ftr" sz="quarter" idx="11"/>
          </p:nvPr>
        </p:nvSpPr>
        <p:spPr/>
        <p:txBody>
          <a:bodyPr/>
          <a:lstStyle/>
          <a:p>
            <a:r>
              <a:rPr lang="en-US" smtClean="0"/>
              <a:t>Youth Strategy 3/3/2017</a:t>
            </a:r>
            <a:endParaRPr lang="en-US"/>
          </a:p>
        </p:txBody>
      </p:sp>
      <p:sp>
        <p:nvSpPr>
          <p:cNvPr id="6" name="Slide Number Placeholder 5"/>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22835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278565-3470-4C89-9F3D-EAC8551CDB5D}" type="datetime1">
              <a:rPr lang="en-US" smtClean="0"/>
              <a:t>6/8/2017</a:t>
            </a:fld>
            <a:endParaRPr lang="en-US"/>
          </a:p>
        </p:txBody>
      </p:sp>
      <p:sp>
        <p:nvSpPr>
          <p:cNvPr id="5" name="Footer Placeholder 4"/>
          <p:cNvSpPr>
            <a:spLocks noGrp="1"/>
          </p:cNvSpPr>
          <p:nvPr>
            <p:ph type="ftr" sz="quarter" idx="11"/>
          </p:nvPr>
        </p:nvSpPr>
        <p:spPr/>
        <p:txBody>
          <a:bodyPr/>
          <a:lstStyle/>
          <a:p>
            <a:r>
              <a:rPr lang="en-US" smtClean="0"/>
              <a:t>Youth Strategy 3/3/2017</a:t>
            </a:r>
            <a:endParaRPr lang="en-US"/>
          </a:p>
        </p:txBody>
      </p:sp>
      <p:sp>
        <p:nvSpPr>
          <p:cNvPr id="6" name="Slide Number Placeholder 5"/>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069682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17FCD7-88CB-4260-B121-E86447F6CC47}" type="datetime1">
              <a:rPr lang="en-US" smtClean="0"/>
              <a:t>6/8/2017</a:t>
            </a:fld>
            <a:endParaRPr lang="en-US"/>
          </a:p>
        </p:txBody>
      </p:sp>
      <p:sp>
        <p:nvSpPr>
          <p:cNvPr id="5" name="Footer Placeholder 4"/>
          <p:cNvSpPr>
            <a:spLocks noGrp="1"/>
          </p:cNvSpPr>
          <p:nvPr>
            <p:ph type="ftr" sz="quarter" idx="11"/>
          </p:nvPr>
        </p:nvSpPr>
        <p:spPr/>
        <p:txBody>
          <a:bodyPr/>
          <a:lstStyle/>
          <a:p>
            <a:r>
              <a:rPr lang="en-US" smtClean="0"/>
              <a:t>Youth Strategy 3/3/2017</a:t>
            </a:r>
            <a:endParaRPr lang="en-US"/>
          </a:p>
        </p:txBody>
      </p:sp>
      <p:sp>
        <p:nvSpPr>
          <p:cNvPr id="6" name="Slide Number Placeholder 5"/>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2743958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9E3B62-2AF5-4D99-A620-327179E89590}" type="datetime1">
              <a:rPr lang="en-US" smtClean="0"/>
              <a:t>6/8/2017</a:t>
            </a:fld>
            <a:endParaRPr lang="en-US"/>
          </a:p>
        </p:txBody>
      </p:sp>
      <p:sp>
        <p:nvSpPr>
          <p:cNvPr id="5" name="Footer Placeholder 4"/>
          <p:cNvSpPr>
            <a:spLocks noGrp="1"/>
          </p:cNvSpPr>
          <p:nvPr>
            <p:ph type="ftr" sz="quarter" idx="11"/>
          </p:nvPr>
        </p:nvSpPr>
        <p:spPr/>
        <p:txBody>
          <a:bodyPr/>
          <a:lstStyle/>
          <a:p>
            <a:r>
              <a:rPr lang="en-US" smtClean="0"/>
              <a:t>Youth Strategy 3/3/2017</a:t>
            </a:r>
            <a:endParaRPr lang="en-US"/>
          </a:p>
        </p:txBody>
      </p:sp>
      <p:sp>
        <p:nvSpPr>
          <p:cNvPr id="6" name="Slide Number Placeholder 5"/>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88676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92D72B-48F4-4EA8-8241-8501A6D945C2}" type="datetime1">
              <a:rPr lang="en-US" smtClean="0"/>
              <a:t>6/8/2017</a:t>
            </a:fld>
            <a:endParaRPr lang="en-US"/>
          </a:p>
        </p:txBody>
      </p:sp>
      <p:sp>
        <p:nvSpPr>
          <p:cNvPr id="6" name="Footer Placeholder 5"/>
          <p:cNvSpPr>
            <a:spLocks noGrp="1"/>
          </p:cNvSpPr>
          <p:nvPr>
            <p:ph type="ftr" sz="quarter" idx="11"/>
          </p:nvPr>
        </p:nvSpPr>
        <p:spPr/>
        <p:txBody>
          <a:bodyPr/>
          <a:lstStyle/>
          <a:p>
            <a:r>
              <a:rPr lang="en-US" smtClean="0"/>
              <a:t>Youth Strategy 3/3/2017</a:t>
            </a:r>
            <a:endParaRPr lang="en-US"/>
          </a:p>
        </p:txBody>
      </p:sp>
      <p:sp>
        <p:nvSpPr>
          <p:cNvPr id="7" name="Slide Number Placeholder 6"/>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547149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9D64ED-A71C-46E5-8EC0-19166FC6B1BA}" type="datetime1">
              <a:rPr lang="en-US" smtClean="0"/>
              <a:t>6/8/2017</a:t>
            </a:fld>
            <a:endParaRPr lang="en-US"/>
          </a:p>
        </p:txBody>
      </p:sp>
      <p:sp>
        <p:nvSpPr>
          <p:cNvPr id="8" name="Footer Placeholder 7"/>
          <p:cNvSpPr>
            <a:spLocks noGrp="1"/>
          </p:cNvSpPr>
          <p:nvPr>
            <p:ph type="ftr" sz="quarter" idx="11"/>
          </p:nvPr>
        </p:nvSpPr>
        <p:spPr/>
        <p:txBody>
          <a:bodyPr/>
          <a:lstStyle/>
          <a:p>
            <a:r>
              <a:rPr lang="en-US" smtClean="0"/>
              <a:t>Youth Strategy 3/3/2017</a:t>
            </a:r>
            <a:endParaRPr lang="en-US"/>
          </a:p>
        </p:txBody>
      </p:sp>
      <p:sp>
        <p:nvSpPr>
          <p:cNvPr id="9" name="Slide Number Placeholder 8"/>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3075474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FF69B6-CF47-4AC3-BE88-594DC9FD5A42}" type="datetime1">
              <a:rPr lang="en-US" smtClean="0"/>
              <a:t>6/8/2017</a:t>
            </a:fld>
            <a:endParaRPr lang="en-US"/>
          </a:p>
        </p:txBody>
      </p:sp>
      <p:sp>
        <p:nvSpPr>
          <p:cNvPr id="4" name="Footer Placeholder 3"/>
          <p:cNvSpPr>
            <a:spLocks noGrp="1"/>
          </p:cNvSpPr>
          <p:nvPr>
            <p:ph type="ftr" sz="quarter" idx="11"/>
          </p:nvPr>
        </p:nvSpPr>
        <p:spPr/>
        <p:txBody>
          <a:bodyPr/>
          <a:lstStyle/>
          <a:p>
            <a:r>
              <a:rPr lang="en-US" smtClean="0"/>
              <a:t>Youth Strategy 3/3/2017</a:t>
            </a:r>
            <a:endParaRPr lang="en-US"/>
          </a:p>
        </p:txBody>
      </p:sp>
      <p:sp>
        <p:nvSpPr>
          <p:cNvPr id="5" name="Slide Number Placeholder 4"/>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2108972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A754D9-F991-4F4E-A783-F9EC9E0FCF62}" type="datetime1">
              <a:rPr lang="en-US" smtClean="0"/>
              <a:t>6/8/2017</a:t>
            </a:fld>
            <a:endParaRPr lang="en-US"/>
          </a:p>
        </p:txBody>
      </p:sp>
      <p:sp>
        <p:nvSpPr>
          <p:cNvPr id="3" name="Footer Placeholder 2"/>
          <p:cNvSpPr>
            <a:spLocks noGrp="1"/>
          </p:cNvSpPr>
          <p:nvPr>
            <p:ph type="ftr" sz="quarter" idx="11"/>
          </p:nvPr>
        </p:nvSpPr>
        <p:spPr/>
        <p:txBody>
          <a:bodyPr/>
          <a:lstStyle/>
          <a:p>
            <a:r>
              <a:rPr lang="en-US" smtClean="0"/>
              <a:t>Youth Strategy 3/3/2017</a:t>
            </a:r>
            <a:endParaRPr lang="en-US"/>
          </a:p>
        </p:txBody>
      </p:sp>
      <p:sp>
        <p:nvSpPr>
          <p:cNvPr id="4" name="Slide Number Placeholder 3"/>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2364246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088A5-0F0E-4F40-9C19-C9466DB64124}" type="datetime1">
              <a:rPr lang="en-US" smtClean="0"/>
              <a:t>6/8/2017</a:t>
            </a:fld>
            <a:endParaRPr lang="en-US"/>
          </a:p>
        </p:txBody>
      </p:sp>
      <p:sp>
        <p:nvSpPr>
          <p:cNvPr id="6" name="Footer Placeholder 5"/>
          <p:cNvSpPr>
            <a:spLocks noGrp="1"/>
          </p:cNvSpPr>
          <p:nvPr>
            <p:ph type="ftr" sz="quarter" idx="11"/>
          </p:nvPr>
        </p:nvSpPr>
        <p:spPr/>
        <p:txBody>
          <a:bodyPr/>
          <a:lstStyle/>
          <a:p>
            <a:r>
              <a:rPr lang="en-US" smtClean="0"/>
              <a:t>Youth Strategy 3/3/2017</a:t>
            </a:r>
            <a:endParaRPr lang="en-US"/>
          </a:p>
        </p:txBody>
      </p:sp>
      <p:sp>
        <p:nvSpPr>
          <p:cNvPr id="7" name="Slide Number Placeholder 6"/>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269866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C760E-1E56-4FBE-A9DC-A8C01441451C}" type="datetime1">
              <a:rPr lang="en-US" smtClean="0"/>
              <a:t>6/8/2017</a:t>
            </a:fld>
            <a:endParaRPr lang="en-US"/>
          </a:p>
        </p:txBody>
      </p:sp>
      <p:sp>
        <p:nvSpPr>
          <p:cNvPr id="6" name="Footer Placeholder 5"/>
          <p:cNvSpPr>
            <a:spLocks noGrp="1"/>
          </p:cNvSpPr>
          <p:nvPr>
            <p:ph type="ftr" sz="quarter" idx="11"/>
          </p:nvPr>
        </p:nvSpPr>
        <p:spPr/>
        <p:txBody>
          <a:bodyPr/>
          <a:lstStyle/>
          <a:p>
            <a:r>
              <a:rPr lang="en-US" smtClean="0"/>
              <a:t>Youth Strategy 3/3/2017</a:t>
            </a:r>
            <a:endParaRPr lang="en-US"/>
          </a:p>
        </p:txBody>
      </p:sp>
      <p:sp>
        <p:nvSpPr>
          <p:cNvPr id="7" name="Slide Number Placeholder 6"/>
          <p:cNvSpPr>
            <a:spLocks noGrp="1"/>
          </p:cNvSpPr>
          <p:nvPr>
            <p:ph type="sldNum" sz="quarter" idx="12"/>
          </p:nvPr>
        </p:nvSpPr>
        <p:spPr/>
        <p:txBody>
          <a:bodyPr/>
          <a:lstStyle/>
          <a:p>
            <a:fld id="{BFEDD8F8-24E1-4AD7-ACC3-D09E2E4E7AA3}" type="slidenum">
              <a:rPr lang="en-US" smtClean="0"/>
              <a:t>‹#›</a:t>
            </a:fld>
            <a:endParaRPr lang="en-US"/>
          </a:p>
        </p:txBody>
      </p:sp>
    </p:spTree>
    <p:extLst>
      <p:ext uri="{BB962C8B-B14F-4D97-AF65-F5344CB8AC3E}">
        <p14:creationId xmlns:p14="http://schemas.microsoft.com/office/powerpoint/2010/main" val="1407397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DBFB0-AAF9-4B75-92D4-2DAA99A55369}" type="datetime1">
              <a:rPr lang="en-US" smtClean="0"/>
              <a:t>6/8/2017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Youth Strategy 3/3/2017</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DD8F8-24E1-4AD7-ACC3-D09E2E4E7AA3}" type="slidenum">
              <a:rPr lang="en-US" smtClean="0"/>
              <a:t>‹#›</a:t>
            </a:fld>
            <a:endParaRPr lang="en-US"/>
          </a:p>
        </p:txBody>
      </p:sp>
    </p:spTree>
    <p:extLst>
      <p:ext uri="{BB962C8B-B14F-4D97-AF65-F5344CB8AC3E}">
        <p14:creationId xmlns:p14="http://schemas.microsoft.com/office/powerpoint/2010/main" val="1925917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8071" y="3289876"/>
            <a:ext cx="10640366" cy="2387600"/>
          </a:xfrm>
        </p:spPr>
        <p:txBody>
          <a:bodyPr>
            <a:normAutofit fontScale="90000"/>
          </a:bodyPr>
          <a:lstStyle/>
          <a:p>
            <a:r>
              <a:rPr lang="en-US" b="1" i="1" dirty="0" smtClean="0"/>
              <a:t>“Youth” </a:t>
            </a:r>
            <a:br>
              <a:rPr lang="en-US" b="1" i="1" dirty="0" smtClean="0"/>
            </a:br>
            <a:r>
              <a:rPr lang="en-US" b="1" i="1" dirty="0" smtClean="0"/>
              <a:t>in the </a:t>
            </a:r>
            <a:br>
              <a:rPr lang="en-US" b="1" i="1" dirty="0" smtClean="0"/>
            </a:br>
            <a:r>
              <a:rPr lang="en-US" b="1" i="1" dirty="0" smtClean="0"/>
              <a:t>Environment Flagship</a:t>
            </a:r>
            <a:endParaRPr lang="en-US" b="1"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
        <p:nvSpPr>
          <p:cNvPr id="7" name="TextBox 6"/>
          <p:cNvSpPr txBox="1"/>
          <p:nvPr/>
        </p:nvSpPr>
        <p:spPr>
          <a:xfrm>
            <a:off x="401058" y="6204332"/>
            <a:ext cx="6492267" cy="307777"/>
          </a:xfrm>
          <a:prstGeom prst="rect">
            <a:avLst/>
          </a:prstGeom>
          <a:noFill/>
        </p:spPr>
        <p:txBody>
          <a:bodyPr wrap="square" rtlCol="0">
            <a:spAutoFit/>
          </a:bodyPr>
          <a:lstStyle/>
          <a:p>
            <a:r>
              <a:rPr lang="sv-SE" sz="1400" i="1" dirty="0">
                <a:solidFill>
                  <a:schemeClr val="bg1">
                    <a:lumMod val="75000"/>
                  </a:schemeClr>
                </a:solidFill>
              </a:rPr>
              <a:t>Photo: Sven Torfinn </a:t>
            </a:r>
            <a:r>
              <a:rPr lang="sv-SE" sz="1400" i="1" dirty="0" smtClean="0">
                <a:solidFill>
                  <a:schemeClr val="bg1">
                    <a:lumMod val="75000"/>
                  </a:schemeClr>
                </a:solidFill>
              </a:rPr>
              <a:t>www.oxfamblogs.org/eastafrica</a:t>
            </a:r>
            <a:r>
              <a:rPr lang="sv-SE" sz="1400" i="1" dirty="0">
                <a:solidFill>
                  <a:schemeClr val="bg1">
                    <a:lumMod val="75000"/>
                  </a:schemeClr>
                </a:solidFill>
              </a:rPr>
              <a:t>/?</a:t>
            </a:r>
            <a:r>
              <a:rPr lang="sv-SE" sz="1400" i="1" dirty="0" smtClean="0">
                <a:solidFill>
                  <a:schemeClr val="bg1">
                    <a:lumMod val="75000"/>
                  </a:schemeClr>
                </a:solidFill>
              </a:rPr>
              <a:t>p=3615 and Ifad.org (unknown)</a:t>
            </a:r>
            <a:endParaRPr lang="sv-SE" sz="1400" i="1" dirty="0">
              <a:solidFill>
                <a:schemeClr val="bg1">
                  <a:lumMod val="75000"/>
                </a:schemeClr>
              </a:solidFill>
            </a:endParaRPr>
          </a:p>
        </p:txBody>
      </p:sp>
      <p:pic>
        <p:nvPicPr>
          <p:cNvPr id="1026" name="Picture 2" descr="Image result for youth livestock afr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7192" y="356087"/>
            <a:ext cx="3558712" cy="21453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youth livestock afr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0520" y="3254192"/>
            <a:ext cx="4400511" cy="24232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2593" y="356087"/>
            <a:ext cx="3918438" cy="2607381"/>
          </a:xfrm>
          <a:prstGeom prst="rect">
            <a:avLst/>
          </a:prstGeom>
        </p:spPr>
      </p:pic>
    </p:spTree>
    <p:extLst>
      <p:ext uri="{BB962C8B-B14F-4D97-AF65-F5344CB8AC3E}">
        <p14:creationId xmlns:p14="http://schemas.microsoft.com/office/powerpoint/2010/main" val="3762176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normAutofit/>
          </a:bodyPr>
          <a:lstStyle/>
          <a:p>
            <a:r>
              <a:rPr lang="en-US" sz="3200" b="1" dirty="0" smtClean="0"/>
              <a:t>What does this mean for the flagship? (2)</a:t>
            </a:r>
            <a:endParaRPr lang="en-US" sz="3200" b="1" dirty="0"/>
          </a:p>
        </p:txBody>
      </p:sp>
      <p:sp>
        <p:nvSpPr>
          <p:cNvPr id="3" name="Subtitle 2"/>
          <p:cNvSpPr>
            <a:spLocks noGrp="1"/>
          </p:cNvSpPr>
          <p:nvPr>
            <p:ph type="subTitle" idx="1"/>
          </p:nvPr>
        </p:nvSpPr>
        <p:spPr>
          <a:xfrm>
            <a:off x="1610264" y="2487863"/>
            <a:ext cx="9144000" cy="1655762"/>
          </a:xfrm>
        </p:spPr>
        <p:txBody>
          <a:bodyPr>
            <a:noAutofit/>
          </a:bodyPr>
          <a:lstStyle/>
          <a:p>
            <a:pPr algn="l"/>
            <a:r>
              <a:rPr lang="en-US" sz="2000" i="1" dirty="0" smtClean="0"/>
              <a:t>The floor is yours….</a:t>
            </a:r>
            <a:br>
              <a:rPr lang="en-US" sz="2000" i="1" dirty="0" smtClean="0"/>
            </a:br>
            <a:r>
              <a:rPr lang="en-US" sz="2000" dirty="0" smtClean="0"/>
              <a:t/>
            </a:r>
            <a:br>
              <a:rPr lang="en-US" sz="2000" dirty="0" smtClean="0"/>
            </a:br>
            <a:r>
              <a:rPr lang="en-US" sz="2000" dirty="0" smtClean="0"/>
              <a:t>Some suggestions:</a:t>
            </a:r>
            <a:br>
              <a:rPr lang="en-US" sz="2000" dirty="0" smtClean="0"/>
            </a:br>
            <a:r>
              <a:rPr lang="en-US" sz="2000" dirty="0" smtClean="0"/>
              <a:t>1. Further development of the Youth Strategy; will provide input for activities</a:t>
            </a:r>
            <a:br>
              <a:rPr lang="en-US" sz="2000" dirty="0" smtClean="0"/>
            </a:br>
            <a:r>
              <a:rPr lang="en-US" sz="2000" dirty="0" smtClean="0"/>
              <a:t>and call for proposal</a:t>
            </a:r>
          </a:p>
          <a:p>
            <a:pPr algn="l"/>
            <a:r>
              <a:rPr lang="en-US" sz="2000" dirty="0" smtClean="0"/>
              <a:t>2. Highlight some examples of how </a:t>
            </a:r>
            <a:r>
              <a:rPr lang="en-US" sz="2000" i="1" dirty="0" smtClean="0"/>
              <a:t>Environmental interventions could become a growth opportunity </a:t>
            </a:r>
            <a:r>
              <a:rPr lang="en-US" sz="2000" dirty="0" smtClean="0"/>
              <a:t/>
            </a:r>
            <a:br>
              <a:rPr lang="en-US" sz="2000" dirty="0" smtClean="0"/>
            </a:br>
            <a:r>
              <a:rPr lang="en-US" sz="2000" dirty="0" smtClean="0"/>
              <a:t>(outcome E1, Cluster 1; Outcome E4, Cluster 2 </a:t>
            </a:r>
            <a:r>
              <a:rPr lang="en-US" sz="2000" dirty="0" smtClean="0">
                <a:sym typeface="Wingdings" panose="05000000000000000000" pitchFamily="2" charset="2"/>
              </a:rPr>
              <a:t> Can feed into Cluster 3</a:t>
            </a:r>
            <a:r>
              <a:rPr lang="en-US" sz="2000" dirty="0" smtClean="0"/>
              <a:t>) </a:t>
            </a:r>
            <a:br>
              <a:rPr lang="en-US" sz="2000" dirty="0" smtClean="0"/>
            </a:br>
            <a:r>
              <a:rPr lang="en-US" sz="2000" dirty="0" smtClean="0"/>
              <a:t/>
            </a:r>
            <a:br>
              <a:rPr lang="en-US" sz="2000" dirty="0" smtClean="0"/>
            </a:br>
            <a:r>
              <a:rPr lang="en-US" sz="2000" u="sng" dirty="0" smtClean="0"/>
              <a:t>CCAFs also working on this</a:t>
            </a:r>
            <a:r>
              <a:rPr lang="en-US" sz="2000" dirty="0" smtClean="0"/>
              <a:t/>
            </a:r>
            <a:br>
              <a:rPr lang="en-US" sz="2000" dirty="0" smtClean="0"/>
            </a:br>
            <a:r>
              <a:rPr lang="en-US" sz="2000" dirty="0" smtClean="0"/>
              <a:t/>
            </a:r>
            <a:br>
              <a:rPr lang="en-US" sz="2000" dirty="0" smtClean="0"/>
            </a:br>
            <a:r>
              <a:rPr lang="en-US" sz="2000" dirty="0" smtClean="0"/>
              <a:t>(3. Household-specific GEC Sensitivities (age-disaggregated data)?)</a:t>
            </a:r>
            <a:br>
              <a:rPr lang="en-US" sz="2000" dirty="0" smtClean="0"/>
            </a:br>
            <a:r>
              <a:rPr lang="en-US" sz="2000" dirty="0" smtClean="0"/>
              <a:t/>
            </a:r>
            <a:br>
              <a:rPr lang="en-US" sz="2000" dirty="0" smtClean="0"/>
            </a:br>
            <a:r>
              <a:rPr lang="en-US" sz="2000" dirty="0" smtClean="0"/>
              <a:t>(4. Education at high-school level; link with </a:t>
            </a:r>
            <a:r>
              <a:rPr lang="en-US" sz="2000" dirty="0" err="1" smtClean="0"/>
              <a:t>CapDev</a:t>
            </a:r>
            <a:r>
              <a:rPr lang="en-US" sz="2000" dirty="0" smtClean="0"/>
              <a:t>) </a:t>
            </a:r>
            <a:br>
              <a:rPr lang="en-US" sz="2000" dirty="0" smtClean="0"/>
            </a:br>
            <a:r>
              <a:rPr lang="en-US" sz="2000" dirty="0" smtClean="0"/>
              <a:t/>
            </a:r>
            <a:br>
              <a:rPr lang="en-US" sz="2000" dirty="0" smtClean="0"/>
            </a:br>
            <a:endParaRPr lang="nl-NL" sz="22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464838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pic>
        <p:nvPicPr>
          <p:cNvPr id="9218" name="Picture 2" descr="https://agropreneurshub.files.wordpress.com/2014/02/shujaaz-final-english-strip-03-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74979"/>
            <a:ext cx="12502589" cy="3808481"/>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1936385" y="-112621"/>
            <a:ext cx="9144000" cy="2387600"/>
          </a:xfrm>
        </p:spPr>
        <p:txBody>
          <a:bodyPr/>
          <a:lstStyle/>
          <a:p>
            <a:r>
              <a:rPr lang="en-US" b="1" dirty="0" smtClean="0"/>
              <a:t>Thank you!</a:t>
            </a:r>
            <a:endParaRPr lang="en-US" b="1" dirty="0"/>
          </a:p>
        </p:txBody>
      </p:sp>
    </p:spTree>
    <p:extLst>
      <p:ext uri="{BB962C8B-B14F-4D97-AF65-F5344CB8AC3E}">
        <p14:creationId xmlns:p14="http://schemas.microsoft.com/office/powerpoint/2010/main" val="1944921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1716"/>
            <a:ext cx="9144000" cy="2387600"/>
          </a:xfrm>
        </p:spPr>
        <p:txBody>
          <a:bodyPr>
            <a:normAutofit/>
          </a:bodyPr>
          <a:lstStyle/>
          <a:p>
            <a:r>
              <a:rPr lang="en-US" sz="4400" b="1" dirty="0" smtClean="0"/>
              <a:t>Main phases Youth Strategy Development (summarized)</a:t>
            </a:r>
            <a:endParaRPr lang="en-US" sz="44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graphicFrame>
        <p:nvGraphicFramePr>
          <p:cNvPr id="6" name="Diagram 5"/>
          <p:cNvGraphicFramePr/>
          <p:nvPr>
            <p:extLst>
              <p:ext uri="{D42A27DB-BD31-4B8C-83A1-F6EECF244321}">
                <p14:modId xmlns:p14="http://schemas.microsoft.com/office/powerpoint/2010/main" val="3862408874"/>
              </p:ext>
            </p:extLst>
          </p:nvPr>
        </p:nvGraphicFramePr>
        <p:xfrm>
          <a:off x="1524000" y="1294063"/>
          <a:ext cx="9699812" cy="64665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09710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lstStyle/>
          <a:p>
            <a:r>
              <a:rPr lang="en-US" b="1" dirty="0" smtClean="0"/>
              <a:t>Youth Strategy</a:t>
            </a:r>
            <a:endParaRPr lang="en-US" b="1" dirty="0"/>
          </a:p>
        </p:txBody>
      </p:sp>
      <p:sp>
        <p:nvSpPr>
          <p:cNvPr id="3" name="Subtitle 2"/>
          <p:cNvSpPr>
            <a:spLocks noGrp="1"/>
          </p:cNvSpPr>
          <p:nvPr>
            <p:ph type="subTitle" idx="1"/>
          </p:nvPr>
        </p:nvSpPr>
        <p:spPr>
          <a:xfrm>
            <a:off x="-184030" y="3879094"/>
            <a:ext cx="9144000" cy="1655762"/>
          </a:xfrm>
        </p:spPr>
        <p:txBody>
          <a:bodyPr>
            <a:noAutofit/>
          </a:bodyPr>
          <a:lstStyle/>
          <a:p>
            <a:pPr marL="342900" indent="-342900">
              <a:buFont typeface="Arial" panose="020B0604020202020204" pitchFamily="34" charset="0"/>
              <a:buChar char="•"/>
            </a:pPr>
            <a:r>
              <a:rPr lang="en-US" sz="2000" dirty="0"/>
              <a:t>Participatory Process with Feedback</a:t>
            </a:r>
            <a:br>
              <a:rPr lang="en-US" sz="2000" dirty="0"/>
            </a:br>
            <a:r>
              <a:rPr lang="en-US" sz="2000" dirty="0"/>
              <a:t>(e.g. </a:t>
            </a:r>
            <a:r>
              <a:rPr lang="en-US" sz="2000" dirty="0" smtClean="0"/>
              <a:t>interviews with flagship leaders, seminar, </a:t>
            </a:r>
            <a:r>
              <a:rPr lang="en-US" sz="2000" dirty="0"/>
              <a:t>monthly update etc.).</a:t>
            </a:r>
          </a:p>
          <a:p>
            <a:pPr marL="342900" indent="-342900">
              <a:buFont typeface="Arial" panose="020B0604020202020204" pitchFamily="34" charset="0"/>
              <a:buChar char="•"/>
            </a:pPr>
            <a:r>
              <a:rPr lang="en-US" sz="2000" dirty="0"/>
              <a:t>Voices of Youth</a:t>
            </a:r>
            <a:br>
              <a:rPr lang="en-US" sz="2000" dirty="0"/>
            </a:br>
            <a:r>
              <a:rPr lang="en-US" sz="2000" dirty="0"/>
              <a:t>(i.e. interviews and FGDs with youth in and outside </a:t>
            </a:r>
            <a:r>
              <a:rPr lang="en-US" sz="2000" dirty="0" smtClean="0"/>
              <a:t>livestock)</a:t>
            </a:r>
          </a:p>
          <a:p>
            <a:pPr marL="342900" indent="-342900">
              <a:buFont typeface="Arial" panose="020B0604020202020204" pitchFamily="34" charset="0"/>
              <a:buChar char="•"/>
            </a:pPr>
            <a:r>
              <a:rPr lang="en-US" sz="2000" dirty="0" smtClean="0"/>
              <a:t>More details available </a:t>
            </a:r>
            <a:r>
              <a:rPr lang="en-US" sz="2000" b="1" dirty="0" smtClean="0"/>
              <a:t>w.kleijn@cgiar.org</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8560279" y="4143625"/>
            <a:ext cx="3631721" cy="2723791"/>
          </a:xfrm>
          <a:prstGeom prst="rect">
            <a:avLst/>
          </a:prstGeom>
        </p:spPr>
      </p:pic>
    </p:spTree>
    <p:extLst>
      <p:ext uri="{BB962C8B-B14F-4D97-AF65-F5344CB8AC3E}">
        <p14:creationId xmlns:p14="http://schemas.microsoft.com/office/powerpoint/2010/main" val="1049062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lstStyle/>
          <a:p>
            <a:r>
              <a:rPr lang="en-US" b="1" dirty="0" smtClean="0"/>
              <a:t>Youth</a:t>
            </a:r>
            <a:endParaRPr lang="en-US" b="1" dirty="0"/>
          </a:p>
        </p:txBody>
      </p:sp>
      <p:sp>
        <p:nvSpPr>
          <p:cNvPr id="3" name="Subtitle 2"/>
          <p:cNvSpPr>
            <a:spLocks noGrp="1"/>
          </p:cNvSpPr>
          <p:nvPr>
            <p:ph type="subTitle" idx="1"/>
          </p:nvPr>
        </p:nvSpPr>
        <p:spPr>
          <a:xfrm>
            <a:off x="1610264" y="2235603"/>
            <a:ext cx="9144000" cy="1655762"/>
          </a:xfrm>
        </p:spPr>
        <p:txBody>
          <a:bodyPr>
            <a:noAutofit/>
          </a:bodyPr>
          <a:lstStyle/>
          <a:p>
            <a:r>
              <a:rPr lang="en-US" sz="2200" i="1" dirty="0" smtClean="0"/>
              <a:t/>
            </a:r>
            <a:br>
              <a:rPr lang="en-US" sz="2200" i="1" dirty="0" smtClean="0"/>
            </a:br>
            <a:r>
              <a:rPr lang="en-US" sz="2200" dirty="0" smtClean="0"/>
              <a:t>Most of the attention on youth focuses on </a:t>
            </a:r>
            <a:r>
              <a:rPr lang="en-US" sz="2200" b="1" dirty="0" smtClean="0"/>
              <a:t>employment </a:t>
            </a:r>
            <a:r>
              <a:rPr lang="en-US" sz="2200" dirty="0" smtClean="0"/>
              <a:t>(jobs </a:t>
            </a:r>
            <a:r>
              <a:rPr lang="en-US" sz="2200" dirty="0"/>
              <a:t>and entrepreneurship opportunities</a:t>
            </a:r>
            <a:r>
              <a:rPr lang="en-US" sz="2200" dirty="0" smtClean="0"/>
              <a:t>)</a:t>
            </a:r>
            <a:br>
              <a:rPr lang="en-US" sz="2200" dirty="0" smtClean="0"/>
            </a:br>
            <a:r>
              <a:rPr lang="en-US" sz="2200" dirty="0" smtClean="0"/>
              <a:t/>
            </a:r>
            <a:br>
              <a:rPr lang="en-US" sz="2200" dirty="0" smtClean="0"/>
            </a:br>
            <a:r>
              <a:rPr lang="en-US" sz="2200" i="1" dirty="0"/>
              <a:t>One billion additional youth will enter the global job market in the next ten years. Only 40 percent are expected to be able to get jobs that currently exist. This means we need to create 600 million jobs over the next decade, which amounts to five million jobs each month (</a:t>
            </a:r>
            <a:r>
              <a:rPr lang="en-US" sz="2200" i="1" dirty="0" err="1"/>
              <a:t>Mastercard</a:t>
            </a:r>
            <a:r>
              <a:rPr lang="en-US" sz="2200" i="1" dirty="0"/>
              <a:t>, 2016</a:t>
            </a:r>
            <a:r>
              <a:rPr lang="en-US" sz="2200" i="1" dirty="0" smtClean="0"/>
              <a:t>).</a:t>
            </a:r>
            <a:br>
              <a:rPr lang="en-US" sz="2200" i="1" dirty="0" smtClean="0"/>
            </a:br>
            <a:endParaRPr lang="en-US" sz="2200" b="1" dirty="0" smtClean="0"/>
          </a:p>
          <a:p>
            <a:pPr marL="342900" indent="-342900">
              <a:buFontTx/>
              <a:buChar char="-"/>
            </a:pPr>
            <a:endParaRPr lang="en-US" sz="22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25109798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lstStyle/>
          <a:p>
            <a:r>
              <a:rPr lang="en-US" b="1" dirty="0" smtClean="0"/>
              <a:t>Youth</a:t>
            </a:r>
            <a:endParaRPr lang="en-US" b="1" dirty="0"/>
          </a:p>
        </p:txBody>
      </p:sp>
      <p:sp>
        <p:nvSpPr>
          <p:cNvPr id="3" name="Subtitle 2"/>
          <p:cNvSpPr>
            <a:spLocks noGrp="1"/>
          </p:cNvSpPr>
          <p:nvPr>
            <p:ph type="subTitle" idx="1"/>
          </p:nvPr>
        </p:nvSpPr>
        <p:spPr>
          <a:xfrm>
            <a:off x="1618891" y="2019942"/>
            <a:ext cx="9144000" cy="1655762"/>
          </a:xfrm>
        </p:spPr>
        <p:txBody>
          <a:bodyPr>
            <a:noAutofit/>
          </a:bodyPr>
          <a:lstStyle/>
          <a:p>
            <a:r>
              <a:rPr lang="nl-NL" sz="2200" i="1" dirty="0" smtClean="0"/>
              <a:t> </a:t>
            </a:r>
            <a:endParaRPr lang="nl-NL" sz="2200" i="1" dirty="0"/>
          </a:p>
          <a:p>
            <a:r>
              <a:rPr lang="en-US" sz="2200" i="1" dirty="0"/>
              <a:t>The flagship will also focus on opportunities and advocacy for young people in environmental management. The latter is especially critical, as they will bear the burden of long-term environmental changes. Realizing the potentials that agriculture can offer to young people requires that they be engaged, and listened to. </a:t>
            </a:r>
            <a:r>
              <a:rPr lang="en-US" sz="2200" b="1" i="1" dirty="0"/>
              <a:t>Environmental interventions could become a growth opportunity, as they are a new area for which improved practices and technologies, and advice and services in implementing them, could be much in demand.</a:t>
            </a:r>
            <a:r>
              <a:rPr lang="en-US" sz="2200" i="1" dirty="0"/>
              <a:t> Rising education levels that many young people are attaining, along with their greater engagement in environmental issues through social media, mean that they could become leaders in this area; but only if their access to and control over resources, such as land and finance, are improved (see Annex 3.4). </a:t>
            </a:r>
            <a:endParaRPr lang="en-US" sz="2200" i="1" dirty="0" smtClean="0"/>
          </a:p>
          <a:p>
            <a:endParaRPr lang="en-US" sz="2200" i="1" dirty="0"/>
          </a:p>
          <a:p>
            <a:r>
              <a:rPr lang="en-US" sz="2000" i="1" dirty="0"/>
              <a:t>Source: Livestock CRP Proposal</a:t>
            </a:r>
            <a:endParaRPr lang="en-US" sz="22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7286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lstStyle/>
          <a:p>
            <a:r>
              <a:rPr lang="en-US" b="1" dirty="0" smtClean="0"/>
              <a:t>Youth</a:t>
            </a:r>
            <a:endParaRPr lang="en-US" b="1" dirty="0"/>
          </a:p>
        </p:txBody>
      </p:sp>
      <p:sp>
        <p:nvSpPr>
          <p:cNvPr id="3" name="Subtitle 2"/>
          <p:cNvSpPr>
            <a:spLocks noGrp="1"/>
          </p:cNvSpPr>
          <p:nvPr>
            <p:ph type="subTitle" idx="1"/>
          </p:nvPr>
        </p:nvSpPr>
        <p:spPr>
          <a:xfrm>
            <a:off x="1610264" y="2487863"/>
            <a:ext cx="9144000" cy="1655762"/>
          </a:xfrm>
        </p:spPr>
        <p:txBody>
          <a:bodyPr>
            <a:noAutofit/>
          </a:bodyPr>
          <a:lstStyle/>
          <a:p>
            <a:r>
              <a:rPr lang="nl-NL" sz="2200" i="1" dirty="0" smtClean="0"/>
              <a:t> </a:t>
            </a:r>
            <a:r>
              <a:rPr lang="en-US" sz="2000" dirty="0"/>
              <a:t>The main focus of the livestock CRP’s research on young people will be on </a:t>
            </a:r>
            <a:r>
              <a:rPr lang="en-US" sz="2000" b="1" dirty="0"/>
              <a:t>employment, entrepreneurship and capacity development. </a:t>
            </a:r>
            <a:r>
              <a:rPr lang="en-US" sz="2000" dirty="0"/>
              <a:t>Its objective will be to design and implement interventions that will allow young people to build their future in livestock development and associated subsectors. Research will be implemented in the Livestock Livelihoods and </a:t>
            </a:r>
            <a:r>
              <a:rPr lang="en-US" sz="2000" dirty="0" err="1"/>
              <a:t>Agri</a:t>
            </a:r>
            <a:r>
              <a:rPr lang="en-US" sz="2000" dirty="0"/>
              <a:t>-Food Systems flagship, as well as featuring in specific ways in other flagships. </a:t>
            </a:r>
            <a:r>
              <a:rPr lang="en-US" sz="2000" dirty="0" smtClean="0"/>
              <a:t/>
            </a:r>
            <a:br>
              <a:rPr lang="en-US" sz="2000" dirty="0" smtClean="0"/>
            </a:br>
            <a:r>
              <a:rPr lang="en-US" sz="2000" dirty="0" smtClean="0"/>
              <a:t/>
            </a:r>
            <a:br>
              <a:rPr lang="en-US" sz="2000" dirty="0" smtClean="0"/>
            </a:br>
            <a:r>
              <a:rPr lang="en-US" sz="2000" i="1" dirty="0" smtClean="0"/>
              <a:t>Source: Livestock CRP Proposal</a:t>
            </a:r>
            <a:endParaRPr lang="nl-NL" sz="22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1235748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6197" y="-598477"/>
            <a:ext cx="9144000" cy="2387600"/>
          </a:xfrm>
        </p:spPr>
        <p:txBody>
          <a:bodyPr/>
          <a:lstStyle/>
          <a:p>
            <a:r>
              <a:rPr lang="en-US" b="1" dirty="0" smtClean="0"/>
              <a:t>Youth</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pic>
        <p:nvPicPr>
          <p:cNvPr id="2052" name="Picture 4" descr="http://www.developmentsocks.com/wp-content/uploads/2017/05/va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59539"/>
            <a:ext cx="5912139" cy="3494075"/>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3870384" y="2302262"/>
            <a:ext cx="9144000" cy="165576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200" dirty="0" smtClean="0"/>
              <a:t>Views within the CRP also revolve around employment.</a:t>
            </a:r>
          </a:p>
          <a:p>
            <a:pPr marL="342900" indent="-342900" algn="l">
              <a:buFont typeface="Arial" panose="020B0604020202020204" pitchFamily="34" charset="0"/>
              <a:buChar char="•"/>
            </a:pPr>
            <a:r>
              <a:rPr lang="en-US" sz="2200" dirty="0" smtClean="0"/>
              <a:t>Which makes sense as income is the main driver for participation </a:t>
            </a:r>
            <a:br>
              <a:rPr lang="en-US" sz="2200" dirty="0" smtClean="0"/>
            </a:br>
            <a:r>
              <a:rPr lang="en-US" sz="2200" dirty="0" smtClean="0"/>
              <a:t>in agriculture</a:t>
            </a:r>
          </a:p>
          <a:p>
            <a:pPr marL="342900" indent="-342900" algn="l">
              <a:buFont typeface="Arial" panose="020B0604020202020204" pitchFamily="34" charset="0"/>
              <a:buChar char="•"/>
            </a:pPr>
            <a:r>
              <a:rPr lang="en-US" sz="2200" dirty="0" smtClean="0"/>
              <a:t>According to interviewees most scope for value addition </a:t>
            </a:r>
            <a:br>
              <a:rPr lang="en-US" sz="2200" dirty="0" smtClean="0"/>
            </a:br>
            <a:r>
              <a:rPr lang="en-US" sz="2200" dirty="0" smtClean="0"/>
              <a:t>or services – both up and downstream</a:t>
            </a:r>
            <a:br>
              <a:rPr lang="en-US" sz="2200" dirty="0" smtClean="0"/>
            </a:br>
            <a:r>
              <a:rPr lang="en-US" sz="2200" dirty="0" smtClean="0"/>
              <a:t>(less traditional, quicker returns, less land-intensive)</a:t>
            </a:r>
          </a:p>
          <a:p>
            <a:pPr marL="342900" indent="-342900" algn="l">
              <a:buFont typeface="Arial" panose="020B0604020202020204" pitchFamily="34" charset="0"/>
              <a:buChar char="•"/>
            </a:pPr>
            <a:endParaRPr lang="en-US" sz="2200" dirty="0" smtClean="0"/>
          </a:p>
          <a:p>
            <a:pPr algn="l"/>
            <a:endParaRPr lang="en-US" sz="2200" dirty="0" smtClean="0"/>
          </a:p>
          <a:p>
            <a:pPr marL="342900" indent="-342900" algn="l">
              <a:buFont typeface="Arial" panose="020B0604020202020204" pitchFamily="34" charset="0"/>
              <a:buChar char="•"/>
            </a:pPr>
            <a:endParaRPr lang="en-US" sz="2200" b="1" dirty="0" smtClean="0"/>
          </a:p>
          <a:p>
            <a:pPr marL="342900" indent="-342900" algn="l">
              <a:buFont typeface="Arial" panose="020B0604020202020204" pitchFamily="34" charset="0"/>
              <a:buChar char="•"/>
            </a:pPr>
            <a:endParaRPr lang="nl-NL" sz="2200" b="1" i="1" dirty="0"/>
          </a:p>
        </p:txBody>
      </p:sp>
    </p:spTree>
    <p:extLst>
      <p:ext uri="{BB962C8B-B14F-4D97-AF65-F5344CB8AC3E}">
        <p14:creationId xmlns:p14="http://schemas.microsoft.com/office/powerpoint/2010/main" val="2541820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lstStyle/>
          <a:p>
            <a:r>
              <a:rPr lang="en-US" b="1" dirty="0" smtClean="0"/>
              <a:t>Youth</a:t>
            </a:r>
            <a:endParaRPr lang="en-US" b="1" dirty="0"/>
          </a:p>
        </p:txBody>
      </p:sp>
      <p:sp>
        <p:nvSpPr>
          <p:cNvPr id="3" name="Subtitle 2"/>
          <p:cNvSpPr>
            <a:spLocks noGrp="1"/>
          </p:cNvSpPr>
          <p:nvPr>
            <p:ph type="subTitle" idx="1"/>
          </p:nvPr>
        </p:nvSpPr>
        <p:spPr>
          <a:xfrm>
            <a:off x="1610264" y="2487863"/>
            <a:ext cx="9144000" cy="1655762"/>
          </a:xfrm>
        </p:spPr>
        <p:txBody>
          <a:bodyPr>
            <a:noAutofit/>
          </a:bodyPr>
          <a:lstStyle/>
          <a:p>
            <a:pPr marL="342900" indent="-342900" algn="l">
              <a:buFont typeface="Arial" panose="020B0604020202020204" pitchFamily="34" charset="0"/>
              <a:buChar char="•"/>
            </a:pPr>
            <a:r>
              <a:rPr lang="en-US" sz="2200" dirty="0" smtClean="0"/>
              <a:t>Currently </a:t>
            </a:r>
            <a:r>
              <a:rPr lang="en-US" sz="2200" dirty="0"/>
              <a:t>the Livestock CRP does not do much on </a:t>
            </a:r>
            <a:r>
              <a:rPr lang="en-US" sz="2200" dirty="0" smtClean="0"/>
              <a:t>youth</a:t>
            </a:r>
          </a:p>
          <a:p>
            <a:pPr marL="342900" indent="-342900" algn="l">
              <a:buFont typeface="Arial" panose="020B0604020202020204" pitchFamily="34" charset="0"/>
              <a:buChar char="•"/>
            </a:pPr>
            <a:r>
              <a:rPr lang="en-US" sz="2200" dirty="0"/>
              <a:t>Often market perspective is missing, limited understanding of employment </a:t>
            </a:r>
            <a:r>
              <a:rPr lang="en-US" sz="2200" dirty="0" smtClean="0"/>
              <a:t>capacity</a:t>
            </a:r>
          </a:p>
          <a:p>
            <a:pPr marL="342900" indent="-342900" algn="l">
              <a:buFont typeface="Arial" panose="020B0604020202020204" pitchFamily="34" charset="0"/>
              <a:buChar char="•"/>
            </a:pPr>
            <a:r>
              <a:rPr lang="en-US" sz="2200" dirty="0" smtClean="0"/>
              <a:t>Research activities should be geared towards understanding of business opportunities, but:</a:t>
            </a:r>
            <a:br>
              <a:rPr lang="en-US" sz="2200" dirty="0" smtClean="0"/>
            </a:br>
            <a:r>
              <a:rPr lang="en-US" sz="2200" dirty="0" smtClean="0"/>
              <a:t>a) improve understanding of heterogeneity of youth, e.g. which youth interact with which aspects of the value chain</a:t>
            </a:r>
            <a:br>
              <a:rPr lang="en-US" sz="2200" dirty="0" smtClean="0"/>
            </a:br>
            <a:r>
              <a:rPr lang="en-US" sz="2200" dirty="0" smtClean="0"/>
              <a:t>b) be aware of </a:t>
            </a:r>
            <a:r>
              <a:rPr lang="en-US" sz="2200" dirty="0" err="1" smtClean="0"/>
              <a:t>intrahousehold</a:t>
            </a:r>
            <a:r>
              <a:rPr lang="en-US" sz="2200" dirty="0" smtClean="0"/>
              <a:t> dynamics</a:t>
            </a:r>
            <a:br>
              <a:rPr lang="en-US" sz="2200" dirty="0" smtClean="0"/>
            </a:br>
            <a:r>
              <a:rPr lang="en-US" sz="2200" dirty="0" smtClean="0"/>
              <a:t>c) not lose sight of food security</a:t>
            </a:r>
            <a:br>
              <a:rPr lang="en-US" sz="2200" dirty="0" smtClean="0"/>
            </a:br>
            <a:r>
              <a:rPr lang="en-US" sz="2200" dirty="0" smtClean="0"/>
              <a:t>d) not lose sight of more marginalized youth , further removed of markets </a:t>
            </a:r>
            <a:endParaRPr lang="en-US" sz="2200" dirty="0"/>
          </a:p>
          <a:p>
            <a:pPr marL="342900" indent="-342900" algn="l">
              <a:buFont typeface="Arial" panose="020B0604020202020204" pitchFamily="34" charset="0"/>
              <a:buChar char="•"/>
            </a:pPr>
            <a:endParaRPr lang="en-US" sz="2200" b="1" dirty="0" smtClean="0"/>
          </a:p>
          <a:p>
            <a:pPr marL="342900" indent="-342900" algn="l">
              <a:buFont typeface="Arial" panose="020B0604020202020204" pitchFamily="34" charset="0"/>
              <a:buChar char="•"/>
            </a:pPr>
            <a:endParaRPr lang="nl-NL" sz="2200" b="1"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2780840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263"/>
            <a:ext cx="9144000" cy="2387600"/>
          </a:xfrm>
        </p:spPr>
        <p:txBody>
          <a:bodyPr>
            <a:normAutofit/>
          </a:bodyPr>
          <a:lstStyle/>
          <a:p>
            <a:r>
              <a:rPr lang="en-US" sz="3200" b="1" dirty="0" smtClean="0"/>
              <a:t>What does this mean for the flagship? (1)</a:t>
            </a:r>
            <a:endParaRPr lang="en-US" sz="3200" b="1" dirty="0"/>
          </a:p>
        </p:txBody>
      </p:sp>
      <p:sp>
        <p:nvSpPr>
          <p:cNvPr id="3" name="Subtitle 2"/>
          <p:cNvSpPr>
            <a:spLocks noGrp="1"/>
          </p:cNvSpPr>
          <p:nvPr>
            <p:ph type="subTitle" idx="1"/>
          </p:nvPr>
        </p:nvSpPr>
        <p:spPr>
          <a:xfrm>
            <a:off x="1610264" y="2487863"/>
            <a:ext cx="9144000" cy="1655762"/>
          </a:xfrm>
        </p:spPr>
        <p:txBody>
          <a:bodyPr>
            <a:noAutofit/>
          </a:bodyPr>
          <a:lstStyle/>
          <a:p>
            <a:r>
              <a:rPr lang="en-US" sz="2800" i="1" dirty="0" smtClean="0"/>
              <a:t>Opportunities:</a:t>
            </a:r>
            <a:r>
              <a:rPr lang="en-US" sz="2000" dirty="0" smtClean="0"/>
              <a:t/>
            </a:r>
            <a:br>
              <a:rPr lang="en-US" sz="2000" dirty="0" smtClean="0"/>
            </a:br>
            <a:r>
              <a:rPr lang="en-US" sz="2000" dirty="0" smtClean="0"/>
              <a:t/>
            </a:r>
            <a:br>
              <a:rPr lang="en-US" sz="2000" dirty="0" smtClean="0"/>
            </a:br>
            <a:r>
              <a:rPr lang="en-US" sz="2000" dirty="0" smtClean="0"/>
              <a:t>1) Youth as a </a:t>
            </a:r>
            <a:r>
              <a:rPr lang="en-US" sz="2000" b="1" dirty="0" smtClean="0"/>
              <a:t>main target group</a:t>
            </a:r>
            <a:r>
              <a:rPr lang="en-US" sz="2000" dirty="0" smtClean="0"/>
              <a:t/>
            </a:r>
            <a:br>
              <a:rPr lang="en-US" sz="2000" dirty="0" smtClean="0"/>
            </a:br>
            <a:r>
              <a:rPr lang="en-US" sz="2000" dirty="0" smtClean="0"/>
              <a:t>even with steep migration levels, population growth will largely offset and create a large base of potential target beneficiaries</a:t>
            </a:r>
            <a:br>
              <a:rPr lang="en-US" sz="2000" dirty="0" smtClean="0"/>
            </a:br>
            <a:r>
              <a:rPr lang="en-US" sz="2000" dirty="0" smtClean="0"/>
              <a:t/>
            </a:r>
            <a:br>
              <a:rPr lang="en-US" sz="2000" dirty="0" smtClean="0"/>
            </a:br>
            <a:r>
              <a:rPr lang="en-US" sz="2000" dirty="0" smtClean="0"/>
              <a:t>2) Youth are seen </a:t>
            </a:r>
            <a:r>
              <a:rPr lang="en-US" sz="2000" b="1" dirty="0" smtClean="0"/>
              <a:t>as more innovative</a:t>
            </a:r>
            <a:r>
              <a:rPr lang="en-US" sz="2000" dirty="0" smtClean="0"/>
              <a:t>; ‘early adopters’ of climate smart agriculture practices</a:t>
            </a:r>
            <a:br>
              <a:rPr lang="en-US" sz="2000" dirty="0" smtClean="0"/>
            </a:br>
            <a:r>
              <a:rPr lang="en-US" sz="2000" dirty="0" smtClean="0"/>
              <a:t/>
            </a:r>
            <a:br>
              <a:rPr lang="en-US" sz="2000" dirty="0" smtClean="0"/>
            </a:br>
            <a:r>
              <a:rPr lang="en-US" sz="2800" i="1" dirty="0" smtClean="0"/>
              <a:t>Challenges:</a:t>
            </a:r>
            <a:r>
              <a:rPr lang="en-US" sz="2000" dirty="0" smtClean="0"/>
              <a:t/>
            </a:r>
            <a:br>
              <a:rPr lang="en-US" sz="2000" dirty="0" smtClean="0"/>
            </a:br>
            <a:r>
              <a:rPr lang="en-US" sz="2000" dirty="0" smtClean="0"/>
              <a:t/>
            </a:r>
            <a:br>
              <a:rPr lang="en-US" sz="2000" dirty="0" smtClean="0"/>
            </a:br>
            <a:r>
              <a:rPr lang="en-US" sz="2000" dirty="0" smtClean="0"/>
              <a:t>Business case + Environmental Friendly Approach + youth (Lots of variables)</a:t>
            </a:r>
            <a:br>
              <a:rPr lang="en-US" sz="2000" dirty="0" smtClean="0"/>
            </a:br>
            <a:endParaRPr lang="nl-NL" sz="22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164" y="177944"/>
            <a:ext cx="2244436" cy="1116119"/>
          </a:xfrm>
          <a:prstGeom prst="rect">
            <a:avLst/>
          </a:prstGeom>
        </p:spPr>
      </p:pic>
    </p:spTree>
    <p:extLst>
      <p:ext uri="{BB962C8B-B14F-4D97-AF65-F5344CB8AC3E}">
        <p14:creationId xmlns:p14="http://schemas.microsoft.com/office/powerpoint/2010/main" val="1624848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391</Words>
  <Application>Microsoft Office PowerPoint</Application>
  <PresentationFormat>Widescreen</PresentationFormat>
  <Paragraphs>42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“Youth”  in the  Environment Flagship</vt:lpstr>
      <vt:lpstr>Main phases Youth Strategy Development (summarized)</vt:lpstr>
      <vt:lpstr>Youth Strategy</vt:lpstr>
      <vt:lpstr>Youth</vt:lpstr>
      <vt:lpstr>Youth</vt:lpstr>
      <vt:lpstr>Youth</vt:lpstr>
      <vt:lpstr>Youth</vt:lpstr>
      <vt:lpstr>Youth</vt:lpstr>
      <vt:lpstr>What does this mean for the flagship? (1)</vt:lpstr>
      <vt:lpstr>What does this mean for the flagship? (2)</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in Livestock</dc:title>
  <dc:creator>Wouter, Kleijn (ILRI)</dc:creator>
  <cp:lastModifiedBy>Odongo, Dorine (ILRI)</cp:lastModifiedBy>
  <cp:revision>40</cp:revision>
  <dcterms:created xsi:type="dcterms:W3CDTF">2017-03-02T13:23:20Z</dcterms:created>
  <dcterms:modified xsi:type="dcterms:W3CDTF">2017-06-08T09:25:27Z</dcterms:modified>
</cp:coreProperties>
</file>